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7" r:id="rId2"/>
  </p:sldMasterIdLst>
  <p:notesMasterIdLst>
    <p:notesMasterId r:id="rId66"/>
  </p:notesMasterIdLst>
  <p:handoutMasterIdLst>
    <p:handoutMasterId r:id="rId67"/>
  </p:handoutMasterIdLst>
  <p:sldIdLst>
    <p:sldId id="505" r:id="rId3"/>
    <p:sldId id="504" r:id="rId4"/>
    <p:sldId id="911" r:id="rId5"/>
    <p:sldId id="338" r:id="rId6"/>
    <p:sldId id="958" r:id="rId7"/>
    <p:sldId id="508" r:id="rId8"/>
    <p:sldId id="510" r:id="rId9"/>
    <p:sldId id="511" r:id="rId10"/>
    <p:sldId id="1130" r:id="rId11"/>
    <p:sldId id="514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4" r:id="rId20"/>
    <p:sldId id="525" r:id="rId21"/>
    <p:sldId id="526" r:id="rId22"/>
    <p:sldId id="956" r:id="rId23"/>
    <p:sldId id="957" r:id="rId24"/>
    <p:sldId id="913" r:id="rId25"/>
    <p:sldId id="914" r:id="rId26"/>
    <p:sldId id="915" r:id="rId27"/>
    <p:sldId id="959" r:id="rId28"/>
    <p:sldId id="917" r:id="rId29"/>
    <p:sldId id="918" r:id="rId30"/>
    <p:sldId id="919" r:id="rId31"/>
    <p:sldId id="920" r:id="rId32"/>
    <p:sldId id="921" r:id="rId33"/>
    <p:sldId id="922" r:id="rId34"/>
    <p:sldId id="925" r:id="rId35"/>
    <p:sldId id="936" r:id="rId36"/>
    <p:sldId id="937" r:id="rId37"/>
    <p:sldId id="953" r:id="rId38"/>
    <p:sldId id="939" r:id="rId39"/>
    <p:sldId id="961" r:id="rId40"/>
    <p:sldId id="730" r:id="rId41"/>
    <p:sldId id="951" r:id="rId42"/>
    <p:sldId id="734" r:id="rId43"/>
    <p:sldId id="745" r:id="rId44"/>
    <p:sldId id="746" r:id="rId45"/>
    <p:sldId id="950" r:id="rId46"/>
    <p:sldId id="743" r:id="rId47"/>
    <p:sldId id="744" r:id="rId48"/>
    <p:sldId id="905" r:id="rId49"/>
    <p:sldId id="755" r:id="rId50"/>
    <p:sldId id="759" r:id="rId51"/>
    <p:sldId id="945" r:id="rId52"/>
    <p:sldId id="955" r:id="rId53"/>
    <p:sldId id="962" r:id="rId54"/>
    <p:sldId id="949" r:id="rId55"/>
    <p:sldId id="773" r:id="rId56"/>
    <p:sldId id="941" r:id="rId57"/>
    <p:sldId id="942" r:id="rId58"/>
    <p:sldId id="790" r:id="rId59"/>
    <p:sldId id="791" r:id="rId60"/>
    <p:sldId id="796" r:id="rId61"/>
    <p:sldId id="797" r:id="rId62"/>
    <p:sldId id="943" r:id="rId63"/>
    <p:sldId id="946" r:id="rId64"/>
    <p:sldId id="717" r:id="rId65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43">
          <p15:clr>
            <a:srgbClr val="A4A3A4"/>
          </p15:clr>
        </p15:guide>
        <p15:guide id="2" pos="14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65F7F"/>
    <a:srgbClr val="5C5C5C"/>
    <a:srgbClr val="000000"/>
    <a:srgbClr val="333399"/>
    <a:srgbClr val="6600CC"/>
    <a:srgbClr val="3366CC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75"/>
    <p:restoredTop sz="86463"/>
  </p:normalViewPr>
  <p:slideViewPr>
    <p:cSldViewPr snapToGrid="0">
      <p:cViewPr varScale="1">
        <p:scale>
          <a:sx n="105" d="100"/>
          <a:sy n="105" d="100"/>
        </p:scale>
        <p:origin x="1440" y="192"/>
      </p:cViewPr>
      <p:guideLst>
        <p:guide orient="horz" pos="943"/>
        <p:guide pos="1495"/>
      </p:guideLst>
    </p:cSldViewPr>
  </p:slideViewPr>
  <p:outlineViewPr>
    <p:cViewPr>
      <p:scale>
        <a:sx n="33" d="100"/>
        <a:sy n="33" d="100"/>
      </p:scale>
      <p:origin x="0" y="-40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776" y="200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826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10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653" tIns="46033" rIns="93653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notes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3113"/>
            <a:ext cx="510063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2632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5188" y="4862513"/>
            <a:ext cx="5368925" cy="43148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dirty="0"/>
          </a:p>
        </p:txBody>
      </p:sp>
      <p:sp>
        <p:nvSpPr>
          <p:cNvPr id="51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85825"/>
            <a:ext cx="4799012" cy="3598863"/>
          </a:xfrm>
          <a:ln cap="flat"/>
        </p:spPr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>
                <a:cs typeface="+mn-cs"/>
              </a:rPr>
              <a:t>Efficiency: doing the thing rigth</a:t>
            </a:r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184775" cy="2084387"/>
          </a:xfrm>
          <a:ln/>
        </p:spPr>
        <p:txBody>
          <a:bodyPr/>
          <a:lstStyle/>
          <a:p>
            <a:pPr eaLnBrk="1" hangingPunct="1"/>
            <a:endParaRPr lang="fr-FR"/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1195388" y="6076950"/>
            <a:ext cx="4538662" cy="677863"/>
            <a:chOff x="753" y="3828"/>
            <a:chExt cx="2859" cy="427"/>
          </a:xfrm>
        </p:grpSpPr>
        <p:sp>
          <p:nvSpPr>
            <p:cNvPr id="28678" name="Rectangle 5"/>
            <p:cNvSpPr>
              <a:spLocks noChangeArrowheads="1"/>
            </p:cNvSpPr>
            <p:nvPr/>
          </p:nvSpPr>
          <p:spPr bwMode="auto">
            <a:xfrm>
              <a:off x="753" y="3927"/>
              <a:ext cx="65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5" tIns="46033" rIns="92065" bIns="46033">
              <a:spAutoFit/>
            </a:bodyPr>
            <a:lstStyle/>
            <a:p>
              <a:pPr defTabSz="950913">
                <a:spcBef>
                  <a:spcPct val="50000"/>
                </a:spcBef>
              </a:pPr>
              <a:r>
                <a:rPr lang="fr-CH" sz="1400"/>
                <a:t>Planification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2157" y="3927"/>
              <a:ext cx="65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5" tIns="46033" rIns="92065" bIns="46033">
              <a:spAutoFit/>
            </a:bodyPr>
            <a:lstStyle/>
            <a:p>
              <a:pPr defTabSz="950913">
                <a:spcBef>
                  <a:spcPct val="50000"/>
                </a:spcBef>
              </a:pPr>
              <a:r>
                <a:rPr lang="fr-CH" sz="1400"/>
                <a:t>Terminaison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505" y="3927"/>
              <a:ext cx="65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5" tIns="46033" rIns="92065" bIns="46033">
              <a:spAutoFit/>
            </a:bodyPr>
            <a:lstStyle/>
            <a:p>
              <a:pPr defTabSz="950913">
                <a:spcBef>
                  <a:spcPct val="50000"/>
                </a:spcBef>
              </a:pPr>
              <a:r>
                <a:rPr lang="fr-CH" sz="1400"/>
                <a:t>Réalisation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2960" y="4076"/>
              <a:ext cx="65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5" tIns="46033" rIns="92065" bIns="46033">
              <a:spAutoFit/>
            </a:bodyPr>
            <a:lstStyle/>
            <a:p>
              <a:pPr defTabSz="950913">
                <a:spcBef>
                  <a:spcPct val="50000"/>
                </a:spcBef>
              </a:pPr>
              <a:r>
                <a:rPr lang="fr-CH" sz="1400"/>
                <a:t>Planification</a:t>
              </a:r>
            </a:p>
          </p:txBody>
        </p:sp>
        <p:sp>
          <p:nvSpPr>
            <p:cNvPr id="28682" name="Rectangle 9"/>
            <p:cNvSpPr>
              <a:spLocks noChangeArrowheads="1"/>
            </p:cNvSpPr>
            <p:nvPr/>
          </p:nvSpPr>
          <p:spPr bwMode="auto">
            <a:xfrm>
              <a:off x="2960" y="3828"/>
              <a:ext cx="65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5" tIns="46033" rIns="92065" bIns="46033">
              <a:spAutoFit/>
            </a:bodyPr>
            <a:lstStyle/>
            <a:p>
              <a:pPr defTabSz="950913">
                <a:spcBef>
                  <a:spcPct val="50000"/>
                </a:spcBef>
              </a:pPr>
              <a:r>
                <a:rPr lang="fr-CH" sz="1400"/>
                <a:t>Planification</a:t>
              </a:r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>
              <a:off x="1405" y="4027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>
              <a:off x="2107" y="4027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5" name="Line 12"/>
            <p:cNvSpPr>
              <a:spLocks noChangeShapeType="1"/>
            </p:cNvSpPr>
            <p:nvPr/>
          </p:nvSpPr>
          <p:spPr bwMode="auto">
            <a:xfrm flipV="1">
              <a:off x="2758" y="3977"/>
              <a:ext cx="15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2759" y="4027"/>
              <a:ext cx="201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676" name="Rectangle 14"/>
          <p:cNvSpPr>
            <a:spLocks noChangeArrowheads="1"/>
          </p:cNvSpPr>
          <p:nvPr/>
        </p:nvSpPr>
        <p:spPr bwMode="auto">
          <a:xfrm>
            <a:off x="1276350" y="6958013"/>
            <a:ext cx="1920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0" tIns="47619" rIns="95240" bIns="47619">
            <a:spAutoFit/>
          </a:bodyPr>
          <a:lstStyle/>
          <a:p>
            <a:pPr defTabSz="950913"/>
            <a:endParaRPr lang="en-US" sz="1800">
              <a:latin typeface="Arial" charset="0"/>
            </a:endParaRPr>
          </a:p>
        </p:txBody>
      </p:sp>
      <p:sp>
        <p:nvSpPr>
          <p:cNvPr id="28677" name="Rectangle 15"/>
          <p:cNvSpPr>
            <a:spLocks noChangeArrowheads="1"/>
          </p:cNvSpPr>
          <p:nvPr/>
        </p:nvSpPr>
        <p:spPr bwMode="auto">
          <a:xfrm>
            <a:off x="874713" y="7258050"/>
            <a:ext cx="53371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0" tIns="47619" rIns="95240" bIns="47619">
            <a:spAutoFit/>
          </a:bodyPr>
          <a:lstStyle/>
          <a:p>
            <a:pPr defTabSz="387350">
              <a:spcBef>
                <a:spcPct val="50000"/>
              </a:spcBef>
            </a:pPr>
            <a:r>
              <a:rPr lang="fr-CH" sz="1400">
                <a:latin typeface="Arial" charset="0"/>
              </a:rPr>
              <a:t>Rem: longs projets</a:t>
            </a:r>
          </a:p>
          <a:p>
            <a:pPr defTabSz="387350">
              <a:spcBef>
                <a:spcPct val="50000"/>
              </a:spcBef>
            </a:pPr>
            <a:r>
              <a:rPr lang="fr-CH" sz="1400">
                <a:latin typeface="Arial" charset="0"/>
              </a:rPr>
              <a:t>	archivage à mesure</a:t>
            </a:r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H"/>
              <a:t>Avantages, inconvénients:</a:t>
            </a:r>
          </a:p>
          <a:p>
            <a:pPr eaLnBrk="1" hangingPunct="1"/>
            <a:r>
              <a:rPr lang="fr-CH"/>
              <a:t>+ définition claire des tâches et livrable</a:t>
            </a:r>
          </a:p>
          <a:p>
            <a:pPr eaLnBrk="1" hangingPunct="1"/>
            <a:r>
              <a:rPr lang="fr-CH"/>
              <a:t>+ approche incrémentale, cliquet</a:t>
            </a:r>
          </a:p>
          <a:p>
            <a:pPr eaLnBrk="1" hangingPunct="1"/>
            <a:r>
              <a:rPr lang="fr-CH"/>
              <a:t>- obligation de définir la totalité du projet dès le début</a:t>
            </a:r>
          </a:p>
          <a:p>
            <a:pPr eaLnBrk="1" hangingPunct="1"/>
            <a:r>
              <a:rPr lang="fr-CH"/>
              <a:t>- difficulté à gérer les changements</a:t>
            </a:r>
          </a:p>
          <a:p>
            <a:pPr eaLnBrk="1" hangingPunct="1"/>
            <a:r>
              <a:rPr lang="fr-CH"/>
              <a:t>-réalité est rarement séquentielle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H"/>
              <a:t>Avantages-Inconvénients</a:t>
            </a:r>
          </a:p>
          <a:p>
            <a:pPr eaLnBrk="1" hangingPunct="1"/>
            <a:r>
              <a:rPr lang="fr-CH"/>
              <a:t>+ pas de bloquage sur une étape, les difficultés peuvent être levées dans une prochaine itération</a:t>
            </a:r>
          </a:p>
          <a:p>
            <a:pPr eaLnBrk="1" hangingPunct="1"/>
            <a:r>
              <a:rPr lang="fr-CH"/>
              <a:t>+ permet de gérer plus facilement le changement</a:t>
            </a:r>
          </a:p>
          <a:p>
            <a:pPr eaLnBrk="1" hangingPunct="1"/>
            <a:r>
              <a:rPr lang="fr-CH"/>
              <a:t>+ intégration de l</a:t>
            </a:r>
            <a:r>
              <a:rPr lang="ja-JP" altLang="fr-CH"/>
              <a:t>’</a:t>
            </a:r>
            <a:r>
              <a:rPr lang="fr-CH" altLang="ja-JP"/>
              <a:t>utilisateur</a:t>
            </a:r>
          </a:p>
          <a:p>
            <a:pPr eaLnBrk="1" hangingPunct="1"/>
            <a:r>
              <a:rPr lang="fr-CH"/>
              <a:t>+ validation précoces</a:t>
            </a:r>
          </a:p>
          <a:p>
            <a:pPr eaLnBrk="1" hangingPunct="1"/>
            <a:r>
              <a:rPr lang="fr-CH"/>
              <a:t>- augmentation perpétuelle des besoins</a:t>
            </a:r>
          </a:p>
          <a:p>
            <a:pPr eaLnBrk="1" hangingPunct="1"/>
            <a:r>
              <a:rPr lang="fr-CH"/>
              <a:t>- remise en cause du travail des cycles précédents</a:t>
            </a:r>
          </a:p>
          <a:p>
            <a:pPr eaLnBrk="1" hangingPunct="1"/>
            <a:r>
              <a:rPr lang="fr-CH"/>
              <a:t>- itérations sans fin</a:t>
            </a:r>
          </a:p>
          <a:p>
            <a:pPr eaLnBrk="1" hangingPunct="1"/>
            <a:r>
              <a:rPr lang="fr-CH"/>
              <a:t>- mise en exploitation d</a:t>
            </a:r>
            <a:r>
              <a:rPr lang="ja-JP" altLang="fr-CH"/>
              <a:t>’</a:t>
            </a:r>
            <a:r>
              <a:rPr lang="fr-CH" altLang="ja-JP"/>
              <a:t>un résultat partiel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4859338"/>
            <a:ext cx="6372225" cy="4610100"/>
          </a:xfrm>
          <a:ln/>
        </p:spPr>
        <p:txBody>
          <a:bodyPr lIns="93643" tIns="46028" rIns="93643" bIns="46028"/>
          <a:lstStyle/>
          <a:p>
            <a:pPr marL="179388" lvl="1" eaLnBrk="1" hangingPunct="1"/>
            <a:endParaRPr lang="fr-CH" sz="1000"/>
          </a:p>
          <a:p>
            <a:pPr eaLnBrk="1" hangingPunct="1">
              <a:buFontTx/>
              <a:buChar char="•"/>
            </a:pPr>
            <a:endParaRPr lang="fr-CH" sz="1000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</a:pPr>
            <a:endParaRPr lang="fr-CH"/>
          </a:p>
          <a:p>
            <a:pPr eaLnBrk="1" hangingPunct="1">
              <a:buFontTx/>
              <a:buChar char="•"/>
            </a:pPr>
            <a:endParaRPr lang="fr-CH"/>
          </a:p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5188" y="4862513"/>
            <a:ext cx="5368925" cy="4314825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fr-CH" dirty="0">
                <a:cs typeface="+mn-cs"/>
              </a:rPr>
              <a:t>After this overview, we'll now analyze more deeply project initiation</a:t>
            </a:r>
          </a:p>
        </p:txBody>
      </p:sp>
      <p:sp>
        <p:nvSpPr>
          <p:cNvPr id="4198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85825"/>
            <a:ext cx="4795837" cy="3597275"/>
          </a:xfrm>
          <a:ln cap="flat"/>
        </p:spPr>
      </p:sp>
    </p:spTree>
    <p:extLst>
      <p:ext uri="{BB962C8B-B14F-4D97-AF65-F5344CB8AC3E}">
        <p14:creationId xmlns:p14="http://schemas.microsoft.com/office/powerpoint/2010/main" val="1045021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/>
              <a:t>how to move </a:t>
            </a:r>
            <a:r>
              <a:rPr lang="fr-CH" sz="1200" dirty="0" err="1"/>
              <a:t>from</a:t>
            </a:r>
            <a:r>
              <a:rPr lang="fr-CH" sz="1200" dirty="0"/>
              <a:t> </a:t>
            </a:r>
            <a:r>
              <a:rPr lang="fr-CH" sz="1200" dirty="0" err="1"/>
              <a:t>ideas</a:t>
            </a:r>
            <a:r>
              <a:rPr lang="fr-CH" sz="1200" dirty="0"/>
              <a:t> to </a:t>
            </a:r>
            <a:r>
              <a:rPr lang="fr-CH" sz="1200" dirty="0" err="1"/>
              <a:t>objectves</a:t>
            </a:r>
            <a:r>
              <a:rPr lang="fr-CH" sz="1200" dirty="0"/>
              <a:t>, how to </a:t>
            </a:r>
            <a:r>
              <a:rPr lang="fr-CH" sz="1200" dirty="0" err="1"/>
              <a:t>transform</a:t>
            </a:r>
            <a:r>
              <a:rPr lang="fr-CH" sz="1200" dirty="0"/>
              <a:t> </a:t>
            </a:r>
            <a:r>
              <a:rPr lang="fr-CH" sz="1200" dirty="0" err="1"/>
              <a:t>ideas</a:t>
            </a:r>
            <a:r>
              <a:rPr lang="fr-CH" sz="1200" dirty="0"/>
              <a:t> in objectives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17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792163"/>
            <a:ext cx="5095875" cy="3821112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 eaLnBrk="1" hangingPunct="1"/>
            <a:r>
              <a:rPr lang="fr-FR" sz="1100"/>
              <a:t>Like a bulb that lights up</a:t>
            </a:r>
          </a:p>
          <a:p>
            <a:pPr marL="236538" indent="-236538" eaLnBrk="1" hangingPunct="1"/>
            <a:endParaRPr lang="fr-FR" sz="1100"/>
          </a:p>
          <a:p>
            <a:pPr marL="236538" indent="-236538" eaLnBrk="1" hangingPunct="1"/>
            <a:r>
              <a:rPr lang="fr-FR" sz="1100"/>
              <a:t>Ideas happened in terms of concrete realization, of solutions</a:t>
            </a:r>
          </a:p>
          <a:p>
            <a:pPr marL="236538" indent="-236538" eaLnBrk="1" hangingPunct="1"/>
            <a:endParaRPr lang="fr-FR" sz="1100"/>
          </a:p>
          <a:p>
            <a:pPr marL="236538" indent="-236538" eaLnBrk="1" hangingPunct="1"/>
            <a:r>
              <a:rPr lang="fr-FR" sz="1100"/>
              <a:t>Instead of accepting the idea as the solution, we'll challenge it</a:t>
            </a:r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792163"/>
            <a:ext cx="5095875" cy="3821112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 eaLnBrk="1" hangingPunct="1"/>
            <a:r>
              <a:rPr lang="fr-FR" sz="1000"/>
              <a:t>force, constrain</a:t>
            </a:r>
          </a:p>
          <a:p>
            <a:pPr marL="236538" indent="-236538" eaLnBrk="1" hangingPunct="1"/>
            <a:endParaRPr lang="fr-FR" sz="1000"/>
          </a:p>
          <a:p>
            <a:pPr marL="236538" indent="-236538" eaLnBrk="1" hangingPunct="1"/>
            <a:r>
              <a:rPr lang="fr-FR" sz="1000"/>
              <a:t>increase sales</a:t>
            </a:r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792163"/>
            <a:ext cx="5095875" cy="3821112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3675" indent="-193675" eaLnBrk="1" hangingPunct="1"/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document </a:t>
            </a:r>
            <a:r>
              <a:rPr lang="fr-FR" dirty="0" err="1"/>
              <a:t>destined</a:t>
            </a:r>
            <a:r>
              <a:rPr lang="fr-FR" dirty="0"/>
              <a:t> for </a:t>
            </a:r>
            <a:r>
              <a:rPr lang="fr-FR" dirty="0" err="1"/>
              <a:t>decisionmakers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710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They’re all rigth</a:t>
            </a:r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deliverable</a:t>
            </a:r>
          </a:p>
          <a:p>
            <a:pPr eaLnBrk="1" hangingPunct="1"/>
            <a:r>
              <a:rPr lang="en-US">
                <a:latin typeface="Calibri" charset="0"/>
              </a:rPr>
              <a:t>generate benefits</a:t>
            </a:r>
          </a:p>
          <a:p>
            <a:pPr eaLnBrk="1" hangingPunct="1"/>
            <a:endParaRPr 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Non financial benefits: as or even more important for NPO</a:t>
            </a:r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/>
              <a:t>treat, consider, deal with</a:t>
            </a:r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4864100"/>
            <a:ext cx="5375275" cy="4313238"/>
          </a:xfrm>
          <a:ln/>
        </p:spPr>
        <p:txBody>
          <a:bodyPr lIns="95435" tIns="46880" rIns="95435" bIns="4688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H" sz="1100"/>
              <a:t>Until yet, we have describe "why do we need this project? "</a:t>
            </a:r>
          </a:p>
          <a:p>
            <a:pPr eaLnBrk="1" hangingPunct="1"/>
            <a:endParaRPr lang="fr-CH" sz="1100"/>
          </a:p>
          <a:p>
            <a:pPr eaLnBrk="1" hangingPunct="1"/>
            <a:r>
              <a:rPr lang="fr-CH" sz="1100"/>
              <a:t>Here: if the project is accepted: …</a:t>
            </a:r>
          </a:p>
          <a:p>
            <a:pPr eaLnBrk="1" hangingPunct="1"/>
            <a:endParaRPr lang="fr-CH" sz="1100"/>
          </a:p>
          <a:p>
            <a:pPr eaLnBrk="1" hangingPunct="1"/>
            <a:r>
              <a:rPr lang="fr-CH" sz="1100"/>
              <a:t>May be linked to project objectives : ex. diminish illiteracy =&gt; of 50%; measured by a test done…</a:t>
            </a:r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6775" y="4862513"/>
            <a:ext cx="5365750" cy="43132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32" tIns="46023" rIns="93632" bIns="46023"/>
          <a:lstStyle/>
          <a:p>
            <a:pPr eaLnBrk="1" hangingPunct="1"/>
            <a:endParaRPr lang="fr-FR"/>
          </a:p>
        </p:txBody>
      </p:sp>
      <p:sp>
        <p:nvSpPr>
          <p:cNvPr id="727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85825"/>
            <a:ext cx="4797425" cy="3597275"/>
          </a:xfrm>
          <a:ln cap="flat"/>
        </p:spPr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913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>
                <a:cs typeface="+mn-cs"/>
              </a:rPr>
              <a:t>Tasks for Excavate: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>
                <a:cs typeface="+mn-cs"/>
              </a:rPr>
              <a:t>Install site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>
                <a:cs typeface="+mn-cs"/>
              </a:rPr>
              <a:t>drain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>
                <a:cs typeface="+mn-cs"/>
              </a:rPr>
              <a:t>dig</a:t>
            </a:r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943475"/>
            <a:ext cx="5207000" cy="4605338"/>
          </a:xfrm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649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862013" y="4864100"/>
            <a:ext cx="537527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35" tIns="46880" rIns="95435" bIns="46880"/>
          <a:lstStyle/>
          <a:p>
            <a:pPr eaLnBrk="1" hangingPunct="1">
              <a:spcBef>
                <a:spcPct val="30000"/>
              </a:spcBef>
            </a:pPr>
            <a:r>
              <a:rPr lang="fr-CH" sz="1100" b="1">
                <a:latin typeface="Arial" charset="0"/>
              </a:rPr>
              <a:t>Ordonnancer et évaluer les actions</a:t>
            </a:r>
            <a:endParaRPr lang="fr-CH" sz="1100">
              <a:latin typeface="Arial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fr-CH" sz="1100">
                <a:latin typeface="Arial" charset="0"/>
              </a:rPr>
              <a:t>Ordonnancer les actions signifie tout d</a:t>
            </a:r>
            <a:r>
              <a:rPr lang="ja-JP" altLang="fr-CH" sz="1100">
                <a:latin typeface="Arial" charset="0"/>
              </a:rPr>
              <a:t>’</a:t>
            </a:r>
            <a:r>
              <a:rPr lang="fr-CH" altLang="ja-JP" sz="1100">
                <a:latin typeface="Arial" charset="0"/>
              </a:rPr>
              <a:t>abord décrire les liens de dépendance chronologique entre elles. Evaluer les actions consiste à estimer le temps nécessaire à leur réalisation ainsi que les dépenses à engager.</a:t>
            </a:r>
            <a:endParaRPr lang="fr-CH" altLang="ja-JP" sz="1100" b="1">
              <a:latin typeface="Arial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  <a:p>
            <a:pPr eaLnBrk="1" hangingPunct="1">
              <a:spcBef>
                <a:spcPct val="30000"/>
              </a:spcBef>
            </a:pPr>
            <a:r>
              <a:rPr lang="fr-FR" sz="1200">
                <a:latin typeface="Arial" charset="0"/>
              </a:rPr>
              <a:t>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464713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</p:spPr>
        <p:txBody>
          <a:bodyPr/>
          <a:lstStyle/>
          <a:p>
            <a:pPr eaLnBrk="1" hangingPunct="1"/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Slack time (or float): amount of delay that could be tolerated on a task without cuasing a delay in the completion of the project.</a:t>
            </a:r>
          </a:p>
          <a:p>
            <a:endParaRPr lang="en-US"/>
          </a:p>
          <a:p>
            <a:r>
              <a:rPr lang="en-US"/>
              <a:t>Critical path:</a:t>
            </a:r>
          </a:p>
          <a:p>
            <a:pPr>
              <a:buFontTx/>
              <a:buChar char="-"/>
            </a:pPr>
            <a:r>
              <a:rPr lang="en-US"/>
              <a:t>the longest path trough the network</a:t>
            </a:r>
          </a:p>
          <a:p>
            <a:pPr>
              <a:buFontTx/>
              <a:buChar char="-"/>
            </a:pPr>
            <a:r>
              <a:rPr lang="en-US"/>
              <a:t>the minimal duration of the the project (if enough resources)</a:t>
            </a:r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</p:spPr>
        <p:txBody>
          <a:bodyPr/>
          <a:lstStyle/>
          <a:p>
            <a:pPr eaLnBrk="1" hangingPunct="1">
              <a:defRPr/>
            </a:pPr>
            <a:r>
              <a:rPr lang="fr-FR" sz="1100" dirty="0">
                <a:cs typeface="+mn-cs"/>
              </a:rPr>
              <a:t>show how the project si supposed to progress</a:t>
            </a: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5130800"/>
            <a:ext cx="5203825" cy="4718050"/>
          </a:xfrm>
          <a:ln/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01600" algn="l"/>
              </a:tabLst>
            </a:pP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89000"/>
            <a:ext cx="4792662" cy="3594100"/>
          </a:xfrm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4864100"/>
            <a:ext cx="5375275" cy="4313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6288"/>
            <a:ext cx="5095875" cy="3821112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</p:spPr>
        <p:txBody>
          <a:bodyPr/>
          <a:lstStyle/>
          <a:p>
            <a:pPr eaLnBrk="1" hangingPunct="1"/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</p:spPr>
        <p:txBody>
          <a:bodyPr/>
          <a:lstStyle/>
          <a:p>
            <a:pPr eaLnBrk="1" hangingPunct="1"/>
            <a:endParaRPr lang="fr-FR" sz="1300" i="1"/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6775" y="4862513"/>
            <a:ext cx="5365750" cy="43132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42" tIns="46028" rIns="93642" bIns="46028"/>
          <a:lstStyle/>
          <a:p>
            <a:pPr eaLnBrk="1" hangingPunct="1"/>
            <a:r>
              <a:rPr lang="fr-FR"/>
              <a:t>strategy: how did you approach, tackle the problem, how did you solve it</a:t>
            </a:r>
          </a:p>
          <a:p>
            <a:pPr eaLnBrk="1" hangingPunct="1"/>
            <a:endParaRPr lang="fr-FR"/>
          </a:p>
        </p:txBody>
      </p:sp>
      <p:sp>
        <p:nvSpPr>
          <p:cNvPr id="983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85825"/>
            <a:ext cx="4797425" cy="3597275"/>
          </a:xfrm>
          <a:ln cap="flat"/>
        </p:spPr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222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role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of the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project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manager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during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execution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?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aware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problems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differences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between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planning and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execution</a:t>
            </a:r>
            <a:endParaRPr lang="fr-CH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undertake</a:t>
            </a:r>
            <a:r>
              <a:rPr lang="fr-CH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action to correct </a:t>
            </a:r>
            <a:r>
              <a:rPr lang="fr-CH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problems</a:t>
            </a:r>
            <a:endParaRPr lang="fr-CH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/>
          </a:p>
          <a:p>
            <a:r>
              <a:rPr lang="fr-FR" dirty="0"/>
              <a:t>Anchor </a:t>
            </a:r>
            <a:r>
              <a:rPr lang="fr-FR" dirty="0" err="1"/>
              <a:t>biasbbnnb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41591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76288"/>
            <a:ext cx="5094287" cy="3821112"/>
          </a:xfrm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459413" cy="4605337"/>
          </a:xfrm>
        </p:spPr>
        <p:txBody>
          <a:bodyPr/>
          <a:lstStyle/>
          <a:p>
            <a:pPr eaLnBrk="1" hangingPunct="1">
              <a:defRPr/>
            </a:pPr>
            <a:r>
              <a:rPr lang="fr-CH" dirty="0">
                <a:cs typeface="+mn-cs"/>
              </a:rPr>
              <a:t>Advantages: easy to understand</a:t>
            </a:r>
          </a:p>
          <a:p>
            <a:pPr eaLnBrk="1" hangingPunct="1">
              <a:defRPr/>
            </a:pPr>
            <a:r>
              <a:rPr lang="fr-CH" dirty="0">
                <a:cs typeface="+mn-cs"/>
              </a:rPr>
              <a:t>Disadvantages: may be long to keep up to date, too much information for big projects</a:t>
            </a:r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6288"/>
            <a:ext cx="5095875" cy="3821112"/>
          </a:xfrm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459413" cy="46053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Idea: focuse on important moment in the project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First version: one milestone: “end of the project”.</a:t>
            </a:r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6288"/>
            <a:ext cx="5095875" cy="3821112"/>
          </a:xfrm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459413" cy="46053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Advantages: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/>
              <a:t>synthesis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/>
              <a:t>trend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/>
              <a:t>not too much details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Disadvantages: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/>
              <a:t>we do not know from where the problem comes (well…)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/>
              <a:t>10’ to learn</a:t>
            </a:r>
          </a:p>
        </p:txBody>
      </p:sp>
    </p:spTree>
    <p:extLst>
      <p:ext uri="{BB962C8B-B14F-4D97-AF65-F5344CB8AC3E}">
        <p14:creationId xmlns:p14="http://schemas.microsoft.com/office/powerpoint/2010/main" val="51574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/>
              <a:t>Advantages</a:t>
            </a:r>
          </a:p>
          <a:p>
            <a:pPr eaLnBrk="1" hangingPunct="1">
              <a:buFontTx/>
              <a:buChar char="-"/>
            </a:pPr>
            <a:r>
              <a:rPr lang="fr-FR"/>
              <a:t>motivation</a:t>
            </a:r>
          </a:p>
          <a:p>
            <a:pPr eaLnBrk="1" hangingPunct="1">
              <a:buFontTx/>
              <a:buChar char="-"/>
            </a:pPr>
            <a:r>
              <a:rPr lang="fr-FR"/>
              <a:t>simple</a:t>
            </a:r>
          </a:p>
          <a:p>
            <a:pPr eaLnBrk="1" hangingPunct="1">
              <a:buFontTx/>
              <a:buChar char="-"/>
            </a:pPr>
            <a:r>
              <a:rPr lang="fr-FR"/>
              <a:t>proactive</a:t>
            </a:r>
          </a:p>
          <a:p>
            <a:pPr eaLnBrk="1" hangingPunct="1">
              <a:buFontTx/>
              <a:buChar char="-"/>
            </a:pPr>
            <a:r>
              <a:rPr lang="fr-FR"/>
              <a:t>integrate objectives, costs and schedule</a:t>
            </a:r>
          </a:p>
          <a:p>
            <a:pPr eaLnBrk="1" hangingPunct="1">
              <a:buFontTx/>
              <a:buChar char="-"/>
            </a:pPr>
            <a:r>
              <a:rPr lang="fr-FR"/>
              <a:t>dynamic</a:t>
            </a:r>
          </a:p>
          <a:p>
            <a:pPr eaLnBrk="1" hangingPunct="1">
              <a:buFontTx/>
              <a:buChar char="-"/>
            </a:pPr>
            <a:r>
              <a:rPr lang="fr-FR"/>
              <a:t>non administrtive work</a:t>
            </a:r>
          </a:p>
          <a:p>
            <a:pPr eaLnBrk="1" hangingPunct="1">
              <a:buFontTx/>
              <a:buChar char="-"/>
            </a:pPr>
            <a:endParaRPr lang="fr-FR"/>
          </a:p>
          <a:p>
            <a:pPr eaLnBrk="1" hangingPunct="1"/>
            <a:r>
              <a:rPr lang="fr-FR"/>
              <a:t>Disadvantages:</a:t>
            </a:r>
          </a:p>
          <a:p>
            <a:pPr eaLnBrk="1" hangingPunct="1">
              <a:buFontTx/>
              <a:buChar char="-"/>
            </a:pPr>
            <a:r>
              <a:rPr lang="fr-FR"/>
              <a:t>what is green, orange, red ?</a:t>
            </a:r>
          </a:p>
          <a:p>
            <a:pPr eaLnBrk="1" hangingPunct="1">
              <a:buFontTx/>
              <a:buChar char="-"/>
            </a:pPr>
            <a:r>
              <a:rPr lang="fr-FR"/>
              <a:t>possible to cheat</a:t>
            </a:r>
          </a:p>
        </p:txBody>
      </p:sp>
    </p:spTree>
    <p:extLst>
      <p:ext uri="{BB962C8B-B14F-4D97-AF65-F5344CB8AC3E}">
        <p14:creationId xmlns:p14="http://schemas.microsoft.com/office/powerpoint/2010/main" val="8627700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89000"/>
            <a:ext cx="4792662" cy="3594100"/>
          </a:xfrm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4864100"/>
            <a:ext cx="5375275" cy="43132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cs typeface="Times New Roman" charset="0"/>
              </a:rPr>
              <a:t>Modifications management</a:t>
            </a:r>
          </a:p>
          <a:p>
            <a:pPr eaLnBrk="1" hangingPunct="1"/>
            <a:r>
              <a:rPr lang="en-US" sz="1100">
                <a:cs typeface="Times New Roman" charset="0"/>
              </a:rPr>
              <a:t>Not the changes induce by the project in the organization or for stakeholders.</a:t>
            </a:r>
          </a:p>
          <a:p>
            <a:pPr eaLnBrk="1" hangingPunct="1"/>
            <a:endParaRPr lang="en-US" sz="110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89000"/>
            <a:ext cx="4792662" cy="3594100"/>
          </a:xfrm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4864100"/>
            <a:ext cx="5375275" cy="4313238"/>
          </a:xfrm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5961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89000"/>
            <a:ext cx="4792662" cy="3594100"/>
          </a:xfrm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4864100"/>
            <a:ext cx="5375275" cy="4313238"/>
          </a:xfrm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6775" y="4862513"/>
            <a:ext cx="5365750" cy="43132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32" tIns="46023" rIns="93632" bIns="46023"/>
          <a:lstStyle/>
          <a:p>
            <a:pPr eaLnBrk="1" hangingPunct="1"/>
            <a:endParaRPr lang="fr-FR"/>
          </a:p>
        </p:txBody>
      </p:sp>
      <p:sp>
        <p:nvSpPr>
          <p:cNvPr id="11878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85825"/>
            <a:ext cx="4797425" cy="3597275"/>
          </a:xfrm>
          <a:ln cap="flat"/>
        </p:spPr>
      </p:sp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6775" y="4862513"/>
            <a:ext cx="5365750" cy="43132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42" tIns="46028" rIns="93642" bIns="46028"/>
          <a:lstStyle/>
          <a:p>
            <a:pPr eaLnBrk="1" hangingPunct="1"/>
            <a:endParaRPr lang="fr-FR"/>
          </a:p>
        </p:txBody>
      </p:sp>
      <p:sp>
        <p:nvSpPr>
          <p:cNvPr id="1208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85825"/>
            <a:ext cx="4797425" cy="3597275"/>
          </a:xfrm>
          <a:ln cap="flat"/>
        </p:spPr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89000"/>
            <a:ext cx="4792662" cy="3594100"/>
          </a:xfrm>
          <a:ln cap="flat"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864100"/>
            <a:ext cx="5741988" cy="4313238"/>
          </a:xfrm>
          <a:ln/>
        </p:spPr>
        <p:txBody>
          <a:bodyPr lIns="95427" tIns="46876" rIns="95427" bIns="46876"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8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4832350"/>
            <a:ext cx="6370637" cy="5008563"/>
          </a:xfrm>
          <a:ln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CH" sz="1000" dirty="0">
                <a:cs typeface="+mn-cs"/>
              </a:rPr>
              <a:t>Relevance: doing the rigth thing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911" y="378710"/>
            <a:ext cx="7741722" cy="510227"/>
          </a:xfrm>
        </p:spPr>
        <p:txBody>
          <a:bodyPr/>
          <a:lstStyle>
            <a:lvl1pPr>
              <a:defRPr b="1" i="0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911" y="1417125"/>
            <a:ext cx="7741722" cy="4724400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17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46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20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735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6925" y="1524000"/>
            <a:ext cx="40735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43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421986"/>
            <a:ext cx="8299450" cy="6858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4073525" cy="4724400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6925" y="1524000"/>
            <a:ext cx="4073525" cy="4724400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69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0" y="0"/>
            <a:ext cx="1690688" cy="6858000"/>
            <a:chOff x="-7" y="0"/>
            <a:chExt cx="1065" cy="4320"/>
          </a:xfrm>
          <a:solidFill>
            <a:schemeClr val="tx2">
              <a:lumMod val="20000"/>
              <a:lumOff val="80000"/>
              <a:alpha val="86667"/>
            </a:schemeClr>
          </a:solidFill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-7" y="901"/>
              <a:ext cx="1063" cy="3419"/>
            </a:xfrm>
            <a:prstGeom prst="rect">
              <a:avLst/>
            </a:prstGeom>
            <a:solidFill>
              <a:srgbClr val="465F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marL="342900" indent="-342900" algn="ctr"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-5" y="0"/>
              <a:ext cx="1063" cy="573"/>
            </a:xfrm>
            <a:prstGeom prst="rect">
              <a:avLst/>
            </a:prstGeom>
            <a:solidFill>
              <a:srgbClr val="465F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marL="342900" indent="-342900" algn="ctr"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</p:grpSp>
      <p:sp>
        <p:nvSpPr>
          <p:cNvPr id="2" name="Oval 10"/>
          <p:cNvSpPr>
            <a:spLocks noChangeArrowheads="1"/>
          </p:cNvSpPr>
          <p:nvPr userDrawn="1"/>
        </p:nvSpPr>
        <p:spPr bwMode="auto">
          <a:xfrm>
            <a:off x="218281" y="547287"/>
            <a:ext cx="1250950" cy="1250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>
              <a:spcBef>
                <a:spcPct val="20000"/>
              </a:spcBef>
              <a:buClr>
                <a:srgbClr val="FF5050"/>
              </a:buClr>
            </a:pPr>
            <a:endParaRPr lang="fr-FR" sz="4000" dirty="0">
              <a:solidFill>
                <a:srgbClr val="465F7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798" y="801688"/>
            <a:ext cx="552605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3200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fr-CH"/>
              <a:t>Click to edit Master title style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0826" y="784596"/>
            <a:ext cx="1165860" cy="76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fr-FR"/>
              <a:t>No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-11113" y="0"/>
            <a:ext cx="1155701" cy="6858000"/>
            <a:chOff x="-7" y="0"/>
            <a:chExt cx="728" cy="4320"/>
          </a:xfrm>
          <a:solidFill>
            <a:srgbClr val="465F7F"/>
          </a:solidFill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>
              <a:off x="-7" y="901"/>
              <a:ext cx="726" cy="3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marL="342900" indent="-342900" algn="ctr"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-5" y="0"/>
              <a:ext cx="726" cy="5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marL="342900" indent="-342900" algn="ctr"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</p:grp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1868805" y="814388"/>
            <a:ext cx="5416550" cy="711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fr-FR"/>
              <a:t>Sous-titre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29527" y="808991"/>
            <a:ext cx="1087437" cy="7219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fr-FR"/>
              <a:t>No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21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96863"/>
            <a:ext cx="7104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07478"/>
            <a:ext cx="82994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74878" y="6576166"/>
            <a:ext cx="753617" cy="2776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fld id="{79099F33-FA82-1D42-94EC-3E71D931D7B0}" type="slidenum">
              <a:rPr lang="fr-CH" sz="1200">
                <a:solidFill>
                  <a:schemeClr val="bg2">
                    <a:lumMod val="90000"/>
                  </a:schemeClr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‹N°›</a:t>
            </a:fld>
            <a:endParaRPr lang="fr-CH" sz="1200" dirty="0">
              <a:solidFill>
                <a:schemeClr val="bg2">
                  <a:lumMod val="90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49" r:id="rId3"/>
    <p:sldLayoutId id="2147483651" r:id="rId4"/>
    <p:sldLayoutId id="2147483652" r:id="rId5"/>
    <p:sldLayoutId id="214748365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F7F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F7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F7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F7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F7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FFCC66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FFCC66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FFCC66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FFCC6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65F7F"/>
        </a:buClr>
        <a:buChar char="•"/>
        <a:defRPr sz="2200">
          <a:solidFill>
            <a:srgbClr val="465F7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2000">
          <a:solidFill>
            <a:srgbClr val="5F5F5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•"/>
        <a:defRPr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Font typeface="Arial" charset="0"/>
        <a:buChar char="–"/>
        <a:defRPr sz="14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»"/>
        <a:defRPr sz="1400">
          <a:solidFill>
            <a:srgbClr val="777777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»"/>
        <a:defRPr sz="1400">
          <a:solidFill>
            <a:srgbClr val="777777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»"/>
        <a:defRPr sz="1400">
          <a:solidFill>
            <a:srgbClr val="777777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»"/>
        <a:defRPr sz="1400">
          <a:solidFill>
            <a:srgbClr val="777777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»"/>
        <a:defRPr sz="14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298450"/>
            <a:ext cx="8299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Click to edit Master title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46938" y="6610350"/>
            <a:ext cx="189865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fld id="{79099F33-FA82-1D42-94EC-3E71D931D7B0}" type="slidenum">
              <a:rPr lang="fr-CH" sz="120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‹N°›</a:t>
            </a:fld>
            <a:endParaRPr lang="fr-CH" sz="120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3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F7F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F7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F7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F7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F7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FFCC66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FFCC66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FFCC66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FFCC6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65F7F"/>
        </a:buClr>
        <a:buChar char="•"/>
        <a:defRPr sz="2200">
          <a:solidFill>
            <a:srgbClr val="465F7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2000">
          <a:solidFill>
            <a:srgbClr val="5F5F5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•"/>
        <a:defRPr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Font typeface="Arial" charset="0"/>
        <a:buChar char="–"/>
        <a:defRPr sz="14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»"/>
        <a:defRPr sz="1400">
          <a:solidFill>
            <a:srgbClr val="777777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»"/>
        <a:defRPr sz="1400">
          <a:solidFill>
            <a:srgbClr val="777777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»"/>
        <a:defRPr sz="1400">
          <a:solidFill>
            <a:srgbClr val="777777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»"/>
        <a:defRPr sz="1400">
          <a:solidFill>
            <a:srgbClr val="777777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777777"/>
        </a:buClr>
        <a:buChar char="»"/>
        <a:defRPr sz="14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2"/>
          <p:cNvSpPr txBox="1">
            <a:spLocks noChangeArrowheads="1"/>
          </p:cNvSpPr>
          <p:nvPr/>
        </p:nvSpPr>
        <p:spPr bwMode="auto">
          <a:xfrm>
            <a:off x="517017" y="880943"/>
            <a:ext cx="5018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763" indent="-4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5050"/>
              </a:buClr>
            </a:pPr>
            <a:r>
              <a:rPr lang="fr-CH" sz="3200" b="1" i="1" dirty="0">
                <a:solidFill>
                  <a:srgbClr val="465F7F"/>
                </a:solidFill>
              </a:rPr>
              <a:t>Project Management</a:t>
            </a:r>
            <a:endParaRPr lang="fr-FR" sz="3200" b="1" dirty="0">
              <a:solidFill>
                <a:srgbClr val="465F7F"/>
              </a:solidFill>
            </a:endParaRPr>
          </a:p>
        </p:txBody>
      </p:sp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6062663" y="6018123"/>
            <a:ext cx="2944812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/>
            <a:endParaRPr lang="fr-CH" sz="1400" dirty="0">
              <a:solidFill>
                <a:srgbClr val="465F7F"/>
              </a:solidFill>
              <a:latin typeface="Arial" charset="0"/>
            </a:endParaRPr>
          </a:p>
          <a:p>
            <a:pPr algn="r"/>
            <a:r>
              <a:rPr lang="fr-CH" sz="1400" dirty="0">
                <a:solidFill>
                  <a:srgbClr val="465F7F"/>
                </a:solidFill>
                <a:latin typeface="Arial" charset="0"/>
              </a:rPr>
              <a:t>Dominique Jaccard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641033" y="1783657"/>
            <a:ext cx="4342448" cy="3394133"/>
            <a:chOff x="504825" y="2428875"/>
            <a:chExt cx="5038725" cy="4029075"/>
          </a:xfrm>
        </p:grpSpPr>
        <p:sp>
          <p:nvSpPr>
            <p:cNvPr id="4100" name="Line 6"/>
            <p:cNvSpPr>
              <a:spLocks noChangeShapeType="1"/>
            </p:cNvSpPr>
            <p:nvPr/>
          </p:nvSpPr>
          <p:spPr bwMode="auto">
            <a:xfrm flipH="1">
              <a:off x="1952625" y="4054475"/>
              <a:ext cx="18573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4101" name="Picture 7" descr="595185GOLPCJ414389TKKKQMD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3" y="4554538"/>
              <a:ext cx="2232025" cy="174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8" descr="BANKASS_18%20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775" y="4565650"/>
              <a:ext cx="2205038" cy="173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9" descr="OPERAT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775" y="2606675"/>
              <a:ext cx="2236788" cy="17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0" descr="Untitled-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" y="2606675"/>
              <a:ext cx="2225675" cy="173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Rectangle 11"/>
            <p:cNvSpPr>
              <a:spLocks noChangeArrowheads="1"/>
            </p:cNvSpPr>
            <p:nvPr/>
          </p:nvSpPr>
          <p:spPr bwMode="auto">
            <a:xfrm>
              <a:off x="504825" y="2428875"/>
              <a:ext cx="5038725" cy="4029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Project phases</a:t>
            </a:r>
            <a:endParaRPr lang="fr-CH" sz="1600">
              <a:latin typeface="Arial" charset="0"/>
              <a:ea typeface="ＭＳ Ｐゴシック" charset="0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460500" y="4194175"/>
            <a:ext cx="701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3295650" y="3643313"/>
            <a:ext cx="2211388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fr-CH" sz="1800">
                <a:solidFill>
                  <a:srgbClr val="5F5F5F"/>
                </a:solidFill>
              </a:rPr>
              <a:t>Monitor &amp; Control</a:t>
            </a: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288925" y="2289175"/>
            <a:ext cx="8534400" cy="893763"/>
            <a:chOff x="141" y="797"/>
            <a:chExt cx="5376" cy="563"/>
          </a:xfrm>
          <a:noFill/>
        </p:grpSpPr>
        <p:grpSp>
          <p:nvGrpSpPr>
            <p:cNvPr id="19463" name="Group 6"/>
            <p:cNvGrpSpPr>
              <a:grpSpLocks/>
            </p:cNvGrpSpPr>
            <p:nvPr/>
          </p:nvGrpSpPr>
          <p:grpSpPr bwMode="auto">
            <a:xfrm>
              <a:off x="1569" y="797"/>
              <a:ext cx="1108" cy="554"/>
              <a:chOff x="941" y="2831"/>
              <a:chExt cx="1252" cy="554"/>
            </a:xfrm>
            <a:grpFill/>
          </p:grpSpPr>
          <p:sp>
            <p:nvSpPr>
              <p:cNvPr id="19474" name="AutoShape 7"/>
              <p:cNvSpPr>
                <a:spLocks noChangeArrowheads="1"/>
              </p:cNvSpPr>
              <p:nvPr/>
            </p:nvSpPr>
            <p:spPr bwMode="auto">
              <a:xfrm>
                <a:off x="941" y="2831"/>
                <a:ext cx="1252" cy="554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F5050"/>
                  </a:buClr>
                  <a:buFontTx/>
                  <a:buChar char="•"/>
                </a:pPr>
                <a:endParaRPr lang="fr-FR"/>
              </a:p>
            </p:txBody>
          </p:sp>
          <p:sp>
            <p:nvSpPr>
              <p:cNvPr id="19475" name="AutoShape 8"/>
              <p:cNvSpPr>
                <a:spLocks noChangeArrowheads="1"/>
              </p:cNvSpPr>
              <p:nvPr/>
            </p:nvSpPr>
            <p:spPr bwMode="auto">
              <a:xfrm>
                <a:off x="1030" y="2965"/>
                <a:ext cx="1058" cy="258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CH" sz="1800">
                    <a:solidFill>
                      <a:srgbClr val="5F5F5F"/>
                    </a:solidFill>
                  </a:rPr>
                  <a:t>Planning</a:t>
                </a:r>
              </a:p>
            </p:txBody>
          </p:sp>
        </p:grpSp>
        <p:grpSp>
          <p:nvGrpSpPr>
            <p:cNvPr id="19464" name="Group 9"/>
            <p:cNvGrpSpPr>
              <a:grpSpLocks/>
            </p:cNvGrpSpPr>
            <p:nvPr/>
          </p:nvGrpSpPr>
          <p:grpSpPr bwMode="auto">
            <a:xfrm>
              <a:off x="4371" y="797"/>
              <a:ext cx="1146" cy="546"/>
              <a:chOff x="4231" y="2831"/>
              <a:chExt cx="1276" cy="519"/>
            </a:xfrm>
            <a:grpFill/>
          </p:grpSpPr>
          <p:sp>
            <p:nvSpPr>
              <p:cNvPr id="19472" name="AutoShape 10"/>
              <p:cNvSpPr>
                <a:spLocks noChangeArrowheads="1"/>
              </p:cNvSpPr>
              <p:nvPr/>
            </p:nvSpPr>
            <p:spPr bwMode="auto">
              <a:xfrm>
                <a:off x="4231" y="2831"/>
                <a:ext cx="1276" cy="519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F5050"/>
                  </a:buClr>
                  <a:buFontTx/>
                  <a:buChar char="•"/>
                </a:pPr>
                <a:endParaRPr lang="fr-FR"/>
              </a:p>
            </p:txBody>
          </p:sp>
          <p:sp>
            <p:nvSpPr>
              <p:cNvPr id="19473" name="AutoShape 11"/>
              <p:cNvSpPr>
                <a:spLocks noChangeArrowheads="1"/>
              </p:cNvSpPr>
              <p:nvPr/>
            </p:nvSpPr>
            <p:spPr bwMode="auto">
              <a:xfrm>
                <a:off x="4417" y="2965"/>
                <a:ext cx="966" cy="24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CH" sz="1800">
                    <a:solidFill>
                      <a:srgbClr val="5F5F5F"/>
                    </a:solidFill>
                  </a:rPr>
                  <a:t>Closure</a:t>
                </a:r>
              </a:p>
            </p:txBody>
          </p:sp>
        </p:grpSp>
        <p:grpSp>
          <p:nvGrpSpPr>
            <p:cNvPr id="19465" name="Group 12"/>
            <p:cNvGrpSpPr>
              <a:grpSpLocks/>
            </p:cNvGrpSpPr>
            <p:nvPr/>
          </p:nvGrpSpPr>
          <p:grpSpPr bwMode="auto">
            <a:xfrm>
              <a:off x="2979" y="797"/>
              <a:ext cx="1090" cy="554"/>
              <a:chOff x="2610" y="2831"/>
              <a:chExt cx="1228" cy="554"/>
            </a:xfrm>
            <a:grpFill/>
          </p:grpSpPr>
          <p:sp>
            <p:nvSpPr>
              <p:cNvPr id="19470" name="AutoShape 13"/>
              <p:cNvSpPr>
                <a:spLocks noChangeArrowheads="1"/>
              </p:cNvSpPr>
              <p:nvPr/>
            </p:nvSpPr>
            <p:spPr bwMode="auto">
              <a:xfrm>
                <a:off x="2610" y="2831"/>
                <a:ext cx="1228" cy="554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F5050"/>
                  </a:buClr>
                  <a:buFontTx/>
                  <a:buChar char="•"/>
                </a:pPr>
                <a:endParaRPr lang="fr-FR"/>
              </a:p>
            </p:txBody>
          </p:sp>
          <p:sp>
            <p:nvSpPr>
              <p:cNvPr id="19471" name="AutoShape 14"/>
              <p:cNvSpPr>
                <a:spLocks noChangeArrowheads="1"/>
              </p:cNvSpPr>
              <p:nvPr/>
            </p:nvSpPr>
            <p:spPr bwMode="auto">
              <a:xfrm>
                <a:off x="2699" y="2965"/>
                <a:ext cx="1059" cy="258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CH" sz="1800">
                    <a:solidFill>
                      <a:srgbClr val="5F5F5F"/>
                    </a:solidFill>
                  </a:rPr>
                  <a:t>Execution</a:t>
                </a:r>
              </a:p>
            </p:txBody>
          </p:sp>
        </p:grpSp>
        <p:sp>
          <p:nvSpPr>
            <p:cNvPr id="19466" name="AutoShape 15"/>
            <p:cNvSpPr>
              <a:spLocks noChangeArrowheads="1"/>
            </p:cNvSpPr>
            <p:nvPr/>
          </p:nvSpPr>
          <p:spPr bwMode="auto">
            <a:xfrm>
              <a:off x="141" y="797"/>
              <a:ext cx="1126" cy="563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CH" sz="1800">
                  <a:solidFill>
                    <a:srgbClr val="5F5F5F"/>
                  </a:solidFill>
                </a:rPr>
                <a:t>Initiation</a:t>
              </a:r>
            </a:p>
          </p:txBody>
        </p:sp>
        <p:cxnSp>
          <p:nvCxnSpPr>
            <p:cNvPr id="19467" name="AutoShape 16"/>
            <p:cNvCxnSpPr>
              <a:cxnSpLocks noChangeShapeType="1"/>
              <a:stCxn id="19466" idx="3"/>
              <a:endCxn id="19474" idx="1"/>
            </p:cNvCxnSpPr>
            <p:nvPr/>
          </p:nvCxnSpPr>
          <p:spPr bwMode="auto">
            <a:xfrm flipV="1">
              <a:off x="1267" y="1074"/>
              <a:ext cx="302" cy="5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68" name="AutoShape 17"/>
            <p:cNvCxnSpPr>
              <a:cxnSpLocks noChangeShapeType="1"/>
              <a:stCxn id="19474" idx="3"/>
              <a:endCxn id="19470" idx="1"/>
            </p:cNvCxnSpPr>
            <p:nvPr/>
          </p:nvCxnSpPr>
          <p:spPr bwMode="auto">
            <a:xfrm>
              <a:off x="2677" y="1074"/>
              <a:ext cx="302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69" name="AutoShape 18"/>
            <p:cNvCxnSpPr>
              <a:cxnSpLocks noChangeShapeType="1"/>
              <a:stCxn id="19470" idx="3"/>
              <a:endCxn id="19472" idx="1"/>
            </p:cNvCxnSpPr>
            <p:nvPr/>
          </p:nvCxnSpPr>
          <p:spPr bwMode="auto">
            <a:xfrm flipV="1">
              <a:off x="4069" y="1070"/>
              <a:ext cx="302" cy="4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61" name="Line 19"/>
          <p:cNvSpPr>
            <a:spLocks noChangeShapeType="1"/>
          </p:cNvSpPr>
          <p:nvPr/>
        </p:nvSpPr>
        <p:spPr bwMode="auto">
          <a:xfrm flipH="1">
            <a:off x="4930775" y="3222625"/>
            <a:ext cx="566738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  <p:sp>
        <p:nvSpPr>
          <p:cNvPr id="19462" name="Line 20"/>
          <p:cNvSpPr>
            <a:spLocks noChangeShapeType="1"/>
          </p:cNvSpPr>
          <p:nvPr/>
        </p:nvSpPr>
        <p:spPr bwMode="auto">
          <a:xfrm flipH="1" flipV="1">
            <a:off x="3462338" y="3233738"/>
            <a:ext cx="542925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cs typeface="+mj-cs"/>
              </a:rPr>
              <a:t>Initiation</a:t>
            </a:r>
          </a:p>
        </p:txBody>
      </p:sp>
      <p:sp>
        <p:nvSpPr>
          <p:cNvPr id="21506" name="Espace réservé du contenu 1"/>
          <p:cNvSpPr>
            <a:spLocks noGrp="1"/>
          </p:cNvSpPr>
          <p:nvPr>
            <p:ph idx="1"/>
          </p:nvPr>
        </p:nvSpPr>
        <p:spPr>
          <a:xfrm>
            <a:off x="4654756" y="2132076"/>
            <a:ext cx="4022519" cy="3002475"/>
          </a:xfrm>
        </p:spPr>
        <p:txBody>
          <a:bodyPr/>
          <a:lstStyle/>
          <a:p>
            <a:r>
              <a:rPr lang="en-AU" dirty="0">
                <a:latin typeface="Arial" charset="0"/>
                <a:ea typeface="ＭＳ Ｐゴシック" charset="0"/>
              </a:rPr>
              <a:t>Include: </a:t>
            </a:r>
          </a:p>
          <a:p>
            <a:pPr lvl="1"/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define goals and scope</a:t>
            </a:r>
          </a:p>
          <a:p>
            <a:pPr lvl="1"/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estimate resources, costs and schedule</a:t>
            </a:r>
          </a:p>
          <a:p>
            <a:pPr lvl="1"/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estimate risks</a:t>
            </a:r>
          </a:p>
          <a:p>
            <a:pPr lvl="1"/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identify benefits</a:t>
            </a:r>
          </a:p>
          <a:p>
            <a:pPr lvl="1"/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define project organization </a:t>
            </a:r>
          </a:p>
        </p:txBody>
      </p:sp>
      <p:sp>
        <p:nvSpPr>
          <p:cNvPr id="495622" name="Rectangle 6"/>
          <p:cNvSpPr>
            <a:spLocks noChangeArrowheads="1"/>
          </p:cNvSpPr>
          <p:nvPr/>
        </p:nvSpPr>
        <p:spPr bwMode="auto">
          <a:xfrm>
            <a:off x="4654756" y="1209675"/>
            <a:ext cx="3365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H" sz="2000" i="1" dirty="0">
                <a:solidFill>
                  <a:srgbClr val="465F7F"/>
                </a:solidFill>
                <a:latin typeface="Comic Sans MS" charset="0"/>
                <a:cs typeface="+mn-cs"/>
              </a:rPr>
              <a:t>What objectives ?</a:t>
            </a:r>
          </a:p>
        </p:txBody>
      </p:sp>
      <p:pic>
        <p:nvPicPr>
          <p:cNvPr id="21508" name="Picture 7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8" y="1209675"/>
            <a:ext cx="3706812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Planning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3554" name="Espace réservé du contenu 1"/>
          <p:cNvSpPr>
            <a:spLocks noGrp="1"/>
          </p:cNvSpPr>
          <p:nvPr>
            <p:ph idx="1"/>
          </p:nvPr>
        </p:nvSpPr>
        <p:spPr>
          <a:xfrm>
            <a:off x="5141697" y="1999835"/>
            <a:ext cx="3772329" cy="2931355"/>
          </a:xfrm>
        </p:spPr>
        <p:txBody>
          <a:bodyPr/>
          <a:lstStyle/>
          <a:p>
            <a:r>
              <a:rPr lang="fr-CH" dirty="0" err="1">
                <a:latin typeface="Arial" charset="0"/>
                <a:ea typeface="ＭＳ Ｐゴシック" charset="0"/>
              </a:rPr>
              <a:t>Include</a:t>
            </a:r>
            <a:r>
              <a:rPr lang="fr-CH" dirty="0">
                <a:latin typeface="Arial" charset="0"/>
                <a:ea typeface="ＭＳ Ｐゴシック" charset="0"/>
              </a:rPr>
              <a:t>: 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identification</a:t>
            </a:r>
          </a:p>
          <a:p>
            <a:pPr lvl="1"/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global planning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detailed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costs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schedule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hire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(key)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resources</a:t>
            </a:r>
            <a:endParaRPr lang="fr-CH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define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organization</a:t>
            </a:r>
            <a:endParaRPr lang="fr-CH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5141697" y="1082675"/>
            <a:ext cx="33877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H" sz="2000" i="1" dirty="0">
                <a:solidFill>
                  <a:srgbClr val="465F7F"/>
                </a:solidFill>
                <a:latin typeface="Comic Sans MS" charset="0"/>
                <a:cs typeface="+mn-cs"/>
              </a:rPr>
              <a:t>Plan the Execution ...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082675"/>
            <a:ext cx="410845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Execution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602" name="Espace réservé du contenu 1"/>
          <p:cNvSpPr>
            <a:spLocks noGrp="1"/>
          </p:cNvSpPr>
          <p:nvPr>
            <p:ph idx="1"/>
          </p:nvPr>
        </p:nvSpPr>
        <p:spPr>
          <a:xfrm>
            <a:off x="4613219" y="1965389"/>
            <a:ext cx="4287949" cy="2951675"/>
          </a:xfrm>
        </p:spPr>
        <p:txBody>
          <a:bodyPr/>
          <a:lstStyle/>
          <a:p>
            <a:r>
              <a:rPr lang="fr-CH" dirty="0" err="1">
                <a:latin typeface="Arial" charset="0"/>
                <a:ea typeface="ＭＳ Ｐゴシック" charset="0"/>
              </a:rPr>
              <a:t>Include</a:t>
            </a:r>
            <a:r>
              <a:rPr lang="fr-CH" dirty="0">
                <a:latin typeface="Arial" charset="0"/>
                <a:ea typeface="ＭＳ Ｐゴシック" charset="0"/>
              </a:rPr>
              <a:t>: 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</a:rPr>
              <a:t>executing</a:t>
            </a:r>
            <a:r>
              <a:rPr lang="fr-CH" dirty="0">
                <a:latin typeface="Arial" charset="0"/>
                <a:ea typeface="ＭＳ Ｐゴシック" charset="0"/>
              </a:rPr>
              <a:t> the </a:t>
            </a:r>
            <a:r>
              <a:rPr lang="fr-CH" dirty="0" err="1">
                <a:latin typeface="Arial" charset="0"/>
                <a:ea typeface="ＭＳ Ｐゴシック" charset="0"/>
              </a:rPr>
              <a:t>work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/>
            <a:r>
              <a:rPr lang="fr-CH" dirty="0">
                <a:latin typeface="Arial" charset="0"/>
                <a:ea typeface="ＭＳ Ｐゴシック" charset="0"/>
              </a:rPr>
              <a:t>monitoring </a:t>
            </a:r>
            <a:r>
              <a:rPr lang="fr-CH" dirty="0" err="1">
                <a:latin typeface="Arial" charset="0"/>
                <a:ea typeface="ＭＳ Ｐゴシック" charset="0"/>
              </a:rPr>
              <a:t>cost</a:t>
            </a:r>
            <a:r>
              <a:rPr lang="fr-CH" dirty="0">
                <a:latin typeface="Arial" charset="0"/>
                <a:ea typeface="ＭＳ Ｐゴシック" charset="0"/>
              </a:rPr>
              <a:t>, </a:t>
            </a:r>
            <a:r>
              <a:rPr lang="fr-CH" dirty="0" err="1">
                <a:latin typeface="Arial" charset="0"/>
                <a:ea typeface="ＭＳ Ｐゴシック" charset="0"/>
              </a:rPr>
              <a:t>schedule</a:t>
            </a:r>
            <a:r>
              <a:rPr lang="fr-CH" dirty="0">
                <a:latin typeface="Arial" charset="0"/>
                <a:ea typeface="ＭＳ Ｐゴシック" charset="0"/>
              </a:rPr>
              <a:t>, </a:t>
            </a:r>
            <a:r>
              <a:rPr lang="fr-CH" dirty="0" err="1">
                <a:latin typeface="Arial" charset="0"/>
                <a:ea typeface="ＭＳ Ｐゴシック" charset="0"/>
              </a:rPr>
              <a:t>quality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/>
            <a:r>
              <a:rPr lang="fr-CH" dirty="0" err="1">
                <a:latin typeface="Arial" charset="0"/>
                <a:ea typeface="ＭＳ Ｐゴシック" charset="0"/>
              </a:rPr>
              <a:t>controling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when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needed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/>
            <a:r>
              <a:rPr lang="fr-CH" dirty="0" err="1">
                <a:latin typeface="Arial" charset="0"/>
                <a:ea typeface="ＭＳ Ｐゴシック" charset="0"/>
              </a:rPr>
              <a:t>managing</a:t>
            </a:r>
            <a:r>
              <a:rPr lang="fr-CH" dirty="0">
                <a:latin typeface="Arial" charset="0"/>
                <a:ea typeface="ＭＳ Ｐゴシック" charset="0"/>
              </a:rPr>
              <a:t> changes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</a:rPr>
              <a:t>solving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problems</a:t>
            </a:r>
            <a:r>
              <a:rPr lang="fr-CH" dirty="0">
                <a:latin typeface="Arial" charset="0"/>
                <a:ea typeface="ＭＳ Ｐゴシック" charset="0"/>
              </a:rPr>
              <a:t>…</a:t>
            </a:r>
          </a:p>
          <a:p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4652971" y="1223963"/>
            <a:ext cx="35226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000" i="1">
                <a:solidFill>
                  <a:srgbClr val="465F7F"/>
                </a:solidFill>
                <a:latin typeface="Comic Sans MS" charset="0"/>
              </a:rPr>
              <a:t>Execute</a:t>
            </a:r>
            <a:r>
              <a:rPr lang="fr-CH" sz="2000" i="1" dirty="0">
                <a:solidFill>
                  <a:srgbClr val="465F7F"/>
                </a:solidFill>
                <a:latin typeface="Comic Sans MS" charset="0"/>
              </a:rPr>
              <a:t> the Planning…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90" y="1353776"/>
            <a:ext cx="3926775" cy="2945081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595908" y="4298857"/>
            <a:ext cx="941284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source : </a:t>
            </a:r>
            <a:r>
              <a:rPr lang="fr-FR" sz="900" dirty="0" err="1">
                <a:solidFill>
                  <a:schemeClr val="bg1">
                    <a:lumMod val="50000"/>
                  </a:schemeClr>
                </a:solidFill>
              </a:rPr>
              <a:t>pixabay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cs typeface="+mj-cs"/>
              </a:rPr>
              <a:t>Closure</a:t>
            </a:r>
          </a:p>
        </p:txBody>
      </p:sp>
      <p:sp>
        <p:nvSpPr>
          <p:cNvPr id="27650" name="Espace réservé du contenu 1"/>
          <p:cNvSpPr>
            <a:spLocks noGrp="1"/>
          </p:cNvSpPr>
          <p:nvPr>
            <p:ph idx="1"/>
          </p:nvPr>
        </p:nvSpPr>
        <p:spPr>
          <a:xfrm>
            <a:off x="4124961" y="1970151"/>
            <a:ext cx="3933190" cy="2208149"/>
          </a:xfrm>
        </p:spPr>
        <p:txBody>
          <a:bodyPr/>
          <a:lstStyle/>
          <a:p>
            <a:r>
              <a:rPr lang="fr-CH" dirty="0" err="1">
                <a:latin typeface="Arial" charset="0"/>
                <a:ea typeface="ＭＳ Ｐゴシック" charset="0"/>
              </a:rPr>
              <a:t>Include</a:t>
            </a:r>
            <a:r>
              <a:rPr lang="fr-CH" dirty="0">
                <a:latin typeface="Arial" charset="0"/>
                <a:ea typeface="ＭＳ Ｐゴシック" charset="0"/>
              </a:rPr>
              <a:t>: 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analyze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results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, compare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planning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evaluate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project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execution</a:t>
            </a:r>
            <a:endParaRPr lang="fr-CH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identify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lessons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learned</a:t>
            </a:r>
            <a:endParaRPr lang="fr-CH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share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lessons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learned</a:t>
            </a:r>
            <a:endParaRPr lang="fr-CH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501767" name="Rectangle 7"/>
          <p:cNvSpPr>
            <a:spLocks noChangeArrowheads="1"/>
          </p:cNvSpPr>
          <p:nvPr/>
        </p:nvSpPr>
        <p:spPr bwMode="auto">
          <a:xfrm>
            <a:off x="4124961" y="1241425"/>
            <a:ext cx="42116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H" sz="1800" i="1" dirty="0">
                <a:solidFill>
                  <a:srgbClr val="465F7F"/>
                </a:solidFill>
                <a:latin typeface="Comic Sans MS" charset="0"/>
                <a:cs typeface="+mn-cs"/>
              </a:rPr>
              <a:t>Improve future projects  ...</a:t>
            </a:r>
          </a:p>
        </p:txBody>
      </p:sp>
      <p:pic>
        <p:nvPicPr>
          <p:cNvPr id="27652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211263"/>
            <a:ext cx="30718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 rot="16200000">
            <a:off x="2999581" y="2977357"/>
            <a:ext cx="1039813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source :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</a:rPr>
              <a:t>www.sxc.hu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57388"/>
            <a:ext cx="8299450" cy="1055687"/>
          </a:xfrm>
        </p:spPr>
        <p:txBody>
          <a:bodyPr/>
          <a:lstStyle/>
          <a:p>
            <a:pPr algn="ctr">
              <a:buFontTx/>
              <a:buNone/>
            </a:pPr>
            <a:r>
              <a:rPr lang="fr-CH">
                <a:latin typeface="Arial" charset="0"/>
                <a:ea typeface="ＭＳ Ｐゴシック" charset="0"/>
              </a:rPr>
              <a:t>In practice ?</a:t>
            </a:r>
            <a:endParaRPr lang="fr-F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911" y="378710"/>
            <a:ext cx="4423839" cy="510227"/>
          </a:xfrm>
        </p:spPr>
        <p:txBody>
          <a:bodyPr/>
          <a:lstStyle/>
          <a:p>
            <a:r>
              <a:rPr lang="fr-CH" dirty="0" err="1">
                <a:latin typeface="Arial" charset="0"/>
                <a:ea typeface="ＭＳ Ｐゴシック" charset="0"/>
              </a:rPr>
              <a:t>Waterfall</a:t>
            </a:r>
            <a:r>
              <a:rPr lang="fr-CH" dirty="0">
                <a:latin typeface="Arial" charset="0"/>
                <a:ea typeface="ＭＳ Ｐゴシック" charset="0"/>
              </a:rPr>
              <a:t> model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>
          <a:xfrm>
            <a:off x="433911" y="1428555"/>
            <a:ext cx="7741722" cy="4724400"/>
          </a:xfrm>
        </p:spPr>
        <p:txBody>
          <a:bodyPr/>
          <a:lstStyle/>
          <a:p>
            <a:r>
              <a:rPr lang="fr-CH" dirty="0" err="1">
                <a:latin typeface="Arial" charset="0"/>
                <a:ea typeface="ＭＳ Ｐゴシック" charset="0"/>
              </a:rPr>
              <a:t>Principles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/>
            <a:r>
              <a:rPr lang="fr-CH" dirty="0" err="1">
                <a:latin typeface="Arial" charset="0"/>
                <a:ea typeface="ＭＳ Ｐゴシック" charset="0"/>
              </a:rPr>
              <a:t>sequencial</a:t>
            </a:r>
            <a:r>
              <a:rPr lang="fr-CH" dirty="0">
                <a:latin typeface="Arial" charset="0"/>
                <a:ea typeface="ＭＳ Ｐゴシック" charset="0"/>
              </a:rPr>
              <a:t> design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</a:rPr>
              <a:t>progress</a:t>
            </a:r>
            <a:r>
              <a:rPr lang="fr-CH" dirty="0">
                <a:latin typeface="Arial" charset="0"/>
                <a:ea typeface="ＭＳ Ｐゴシック" charset="0"/>
              </a:rPr>
              <a:t> flow </a:t>
            </a:r>
            <a:r>
              <a:rPr lang="fr-CH" dirty="0" err="1">
                <a:latin typeface="Arial" charset="0"/>
                <a:ea typeface="ＭＳ Ｐゴシック" charset="0"/>
              </a:rPr>
              <a:t>steadily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through</a:t>
            </a:r>
            <a:r>
              <a:rPr lang="fr-CH" dirty="0">
                <a:latin typeface="Arial" charset="0"/>
                <a:ea typeface="ＭＳ Ｐゴシック" charset="0"/>
              </a:rPr>
              <a:t> Initiation, Planning, </a:t>
            </a:r>
            <a:r>
              <a:rPr lang="fr-CH" dirty="0" err="1">
                <a:latin typeface="Arial" charset="0"/>
                <a:ea typeface="ＭＳ Ｐゴシック" charset="0"/>
              </a:rPr>
              <a:t>Execution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2"/>
            <a:r>
              <a:rPr lang="fr-CH" dirty="0" err="1">
                <a:latin typeface="Arial" charset="0"/>
                <a:ea typeface="ＭＳ Ｐゴシック" charset="0"/>
              </a:rPr>
              <a:t>analysis</a:t>
            </a:r>
            <a:r>
              <a:rPr lang="fr-CH" dirty="0">
                <a:latin typeface="Arial" charset="0"/>
                <a:ea typeface="ＭＳ Ｐゴシック" charset="0"/>
              </a:rPr>
              <a:t>, design, production, </a:t>
            </a:r>
            <a:r>
              <a:rPr lang="fr-CH" dirty="0" err="1">
                <a:latin typeface="Arial" charset="0"/>
                <a:ea typeface="ＭＳ Ｐゴシック" charset="0"/>
              </a:rPr>
              <a:t>testing</a:t>
            </a:r>
            <a:r>
              <a:rPr lang="fr-CH" dirty="0">
                <a:latin typeface="Arial" charset="0"/>
                <a:ea typeface="ＭＳ Ｐゴシック" charset="0"/>
              </a:rPr>
              <a:t>, </a:t>
            </a:r>
            <a:r>
              <a:rPr lang="fr-CH" dirty="0" err="1">
                <a:latin typeface="Arial" charset="0"/>
                <a:ea typeface="ＭＳ Ｐゴシック" charset="0"/>
              </a:rPr>
              <a:t>implementation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/>
            <a:r>
              <a:rPr lang="fr-CH" dirty="0" err="1">
                <a:latin typeface="Arial" charset="0"/>
                <a:ea typeface="ＭＳ Ｐゴシック" charset="0"/>
              </a:rPr>
              <a:t>precise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deliverable</a:t>
            </a:r>
            <a:r>
              <a:rPr lang="fr-CH" dirty="0">
                <a:latin typeface="Arial" charset="0"/>
                <a:ea typeface="ＭＳ Ｐゴシック" charset="0"/>
              </a:rPr>
              <a:t> for </a:t>
            </a:r>
            <a:r>
              <a:rPr lang="fr-CH" dirty="0" err="1">
                <a:latin typeface="Arial" charset="0"/>
                <a:ea typeface="ＭＳ Ｐゴシック" charset="0"/>
              </a:rPr>
              <a:t>each</a:t>
            </a:r>
            <a:r>
              <a:rPr lang="fr-CH" dirty="0">
                <a:latin typeface="Arial" charset="0"/>
                <a:ea typeface="ＭＳ Ｐゴシック" charset="0"/>
              </a:rPr>
              <a:t> phase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</a:rPr>
              <a:t>gated-step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approach</a:t>
            </a:r>
            <a:endParaRPr lang="fr-CH" dirty="0">
              <a:latin typeface="Arial" charset="0"/>
              <a:ea typeface="ＭＳ Ｐゴシック" charset="0"/>
            </a:endParaRPr>
          </a:p>
          <a:p>
            <a:endParaRPr lang="fr-CH" dirty="0">
              <a:latin typeface="Arial" charset="0"/>
              <a:ea typeface="ＭＳ Ｐゴシック" charset="0"/>
            </a:endParaRPr>
          </a:p>
          <a:p>
            <a:r>
              <a:rPr lang="fr-CH" dirty="0" err="1">
                <a:latin typeface="Arial" charset="0"/>
                <a:ea typeface="ＭＳ Ｐゴシック" charset="0"/>
              </a:rPr>
              <a:t>Advantages</a:t>
            </a:r>
            <a:r>
              <a:rPr lang="fr-CH" dirty="0">
                <a:latin typeface="Arial" charset="0"/>
                <a:ea typeface="ＭＳ Ｐゴシック" charset="0"/>
              </a:rPr>
              <a:t>, </a:t>
            </a:r>
            <a:r>
              <a:rPr lang="fr-CH" dirty="0" err="1">
                <a:latin typeface="Arial" charset="0"/>
                <a:ea typeface="ＭＳ Ｐゴシック" charset="0"/>
              </a:rPr>
              <a:t>disadvantages</a:t>
            </a:r>
            <a:r>
              <a:rPr lang="fr-CH" dirty="0">
                <a:latin typeface="Arial" charset="0"/>
                <a:ea typeface="ＭＳ Ｐゴシック" charset="0"/>
              </a:rPr>
              <a:t> ?</a:t>
            </a:r>
          </a:p>
          <a:p>
            <a:pPr lvl="1"/>
            <a:endParaRPr lang="fr-CH" dirty="0">
              <a:latin typeface="Arial" charset="0"/>
              <a:ea typeface="ＭＳ Ｐゴシック" charset="0"/>
            </a:endParaRPr>
          </a:p>
          <a:p>
            <a:pPr lvl="1"/>
            <a:endParaRPr lang="fr-CH" dirty="0">
              <a:latin typeface="Arial" charset="0"/>
              <a:ea typeface="ＭＳ Ｐゴシック" charset="0"/>
            </a:endParaRPr>
          </a:p>
          <a:p>
            <a:pPr lvl="1"/>
            <a:endParaRPr lang="fr-FR" dirty="0">
              <a:latin typeface="Arial" charset="0"/>
              <a:ea typeface="ＭＳ Ｐゴシック" charset="0"/>
            </a:endParaRP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5186363" y="528638"/>
            <a:ext cx="3435350" cy="300037"/>
            <a:chOff x="2763" y="740"/>
            <a:chExt cx="2164" cy="1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0724" name="AutoShape 5"/>
            <p:cNvSpPr>
              <a:spLocks noChangeArrowheads="1"/>
            </p:cNvSpPr>
            <p:nvPr/>
          </p:nvSpPr>
          <p:spPr bwMode="auto">
            <a:xfrm>
              <a:off x="2763" y="740"/>
              <a:ext cx="315" cy="189"/>
            </a:xfrm>
            <a:prstGeom prst="homePlate">
              <a:avLst>
                <a:gd name="adj" fmla="val 41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30725" name="AutoShape 6"/>
            <p:cNvSpPr>
              <a:spLocks noChangeArrowheads="1"/>
            </p:cNvSpPr>
            <p:nvPr/>
          </p:nvSpPr>
          <p:spPr bwMode="auto">
            <a:xfrm>
              <a:off x="3225" y="740"/>
              <a:ext cx="315" cy="189"/>
            </a:xfrm>
            <a:prstGeom prst="homePlate">
              <a:avLst>
                <a:gd name="adj" fmla="val 41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 dirty="0"/>
            </a:p>
          </p:txBody>
        </p:sp>
        <p:sp>
          <p:nvSpPr>
            <p:cNvPr id="30726" name="AutoShape 7"/>
            <p:cNvSpPr>
              <a:spLocks noChangeArrowheads="1"/>
            </p:cNvSpPr>
            <p:nvPr/>
          </p:nvSpPr>
          <p:spPr bwMode="auto">
            <a:xfrm>
              <a:off x="3687" y="740"/>
              <a:ext cx="315" cy="189"/>
            </a:xfrm>
            <a:prstGeom prst="homePlate">
              <a:avLst>
                <a:gd name="adj" fmla="val 41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30727" name="AutoShape 8"/>
            <p:cNvSpPr>
              <a:spLocks noChangeArrowheads="1"/>
            </p:cNvSpPr>
            <p:nvPr/>
          </p:nvSpPr>
          <p:spPr bwMode="auto">
            <a:xfrm>
              <a:off x="4149" y="740"/>
              <a:ext cx="315" cy="189"/>
            </a:xfrm>
            <a:prstGeom prst="homePlate">
              <a:avLst>
                <a:gd name="adj" fmla="val 41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30728" name="AutoShape 9"/>
            <p:cNvSpPr>
              <a:spLocks noChangeArrowheads="1"/>
            </p:cNvSpPr>
            <p:nvPr/>
          </p:nvSpPr>
          <p:spPr bwMode="auto">
            <a:xfrm>
              <a:off x="4612" y="740"/>
              <a:ext cx="315" cy="189"/>
            </a:xfrm>
            <a:prstGeom prst="homePlate">
              <a:avLst>
                <a:gd name="adj" fmla="val 41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Iterative model</a:t>
            </a: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Principles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repeated cycle (iteration)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learned from precedent iterations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adapt design, functionnalities</a:t>
            </a:r>
          </a:p>
          <a:p>
            <a:pPr>
              <a:buFontTx/>
              <a:buNone/>
            </a:pPr>
            <a:endParaRPr lang="fr-CH">
              <a:latin typeface="Arial" charset="0"/>
              <a:ea typeface="ＭＳ Ｐゴシック" charset="0"/>
            </a:endParaRPr>
          </a:p>
          <a:p>
            <a:r>
              <a:rPr lang="fr-CH">
                <a:latin typeface="Arial" charset="0"/>
                <a:ea typeface="ＭＳ Ｐゴシック" charset="0"/>
              </a:rPr>
              <a:t>Advantages, disadvantages ?</a:t>
            </a:r>
          </a:p>
          <a:p>
            <a:pPr lvl="1"/>
            <a:endParaRPr lang="fr-CH">
              <a:latin typeface="Arial" charset="0"/>
              <a:ea typeface="ＭＳ Ｐゴシック" charset="0"/>
            </a:endParaRPr>
          </a:p>
          <a:p>
            <a:pPr lvl="1"/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32771" name="Forme libre 5"/>
          <p:cNvSpPr>
            <a:spLocks/>
          </p:cNvSpPr>
          <p:nvPr/>
        </p:nvSpPr>
        <p:spPr bwMode="auto">
          <a:xfrm>
            <a:off x="6289675" y="620713"/>
            <a:ext cx="2527300" cy="989012"/>
          </a:xfrm>
          <a:custGeom>
            <a:avLst/>
            <a:gdLst>
              <a:gd name="T0" fmla="*/ 162 w 3175212"/>
              <a:gd name="T1" fmla="*/ 86 h 1196678"/>
              <a:gd name="T2" fmla="*/ 4172 w 3175212"/>
              <a:gd name="T3" fmla="*/ 86 h 1196678"/>
              <a:gd name="T4" fmla="*/ 4593 w 3175212"/>
              <a:gd name="T5" fmla="*/ 431 h 1196678"/>
              <a:gd name="T6" fmla="*/ 4786 w 3175212"/>
              <a:gd name="T7" fmla="*/ 860 h 1196678"/>
              <a:gd name="T8" fmla="*/ 4917 w 3175212"/>
              <a:gd name="T9" fmla="*/ 1807 h 1196678"/>
              <a:gd name="T10" fmla="*/ 4851 w 3175212"/>
              <a:gd name="T11" fmla="*/ 4903 h 1196678"/>
              <a:gd name="T12" fmla="*/ 4463 w 3175212"/>
              <a:gd name="T13" fmla="*/ 5935 h 1196678"/>
              <a:gd name="T14" fmla="*/ 4237 w 3175212"/>
              <a:gd name="T15" fmla="*/ 6279 h 1196678"/>
              <a:gd name="T16" fmla="*/ 3848 w 3175212"/>
              <a:gd name="T17" fmla="*/ 6622 h 1196678"/>
              <a:gd name="T18" fmla="*/ 2653 w 3175212"/>
              <a:gd name="T19" fmla="*/ 6451 h 1196678"/>
              <a:gd name="T20" fmla="*/ 2038 w 3175212"/>
              <a:gd name="T21" fmla="*/ 6021 h 1196678"/>
              <a:gd name="T22" fmla="*/ 1746 w 3175212"/>
              <a:gd name="T23" fmla="*/ 5763 h 1196678"/>
              <a:gd name="T24" fmla="*/ 1423 w 3175212"/>
              <a:gd name="T25" fmla="*/ 5504 h 1196678"/>
              <a:gd name="T26" fmla="*/ 1036 w 3175212"/>
              <a:gd name="T27" fmla="*/ 5161 h 1196678"/>
              <a:gd name="T28" fmla="*/ 743 w 3175212"/>
              <a:gd name="T29" fmla="*/ 4817 h 1196678"/>
              <a:gd name="T30" fmla="*/ 517 w 3175212"/>
              <a:gd name="T31" fmla="*/ 4559 h 1196678"/>
              <a:gd name="T32" fmla="*/ 356 w 3175212"/>
              <a:gd name="T33" fmla="*/ 4129 h 1196678"/>
              <a:gd name="T34" fmla="*/ 454 w 3175212"/>
              <a:gd name="T35" fmla="*/ 3097 h 1196678"/>
              <a:gd name="T36" fmla="*/ 1036 w 3175212"/>
              <a:gd name="T37" fmla="*/ 2322 h 1196678"/>
              <a:gd name="T38" fmla="*/ 2976 w 3175212"/>
              <a:gd name="T39" fmla="*/ 2065 h 1196678"/>
              <a:gd name="T40" fmla="*/ 3978 w 3175212"/>
              <a:gd name="T41" fmla="*/ 1892 h 1196678"/>
              <a:gd name="T42" fmla="*/ 6436 w 3175212"/>
              <a:gd name="T43" fmla="*/ 2065 h 1196678"/>
              <a:gd name="T44" fmla="*/ 6663 w 3175212"/>
              <a:gd name="T45" fmla="*/ 2666 h 1196678"/>
              <a:gd name="T46" fmla="*/ 6760 w 3175212"/>
              <a:gd name="T47" fmla="*/ 3441 h 1196678"/>
              <a:gd name="T48" fmla="*/ 6760 w 3175212"/>
              <a:gd name="T49" fmla="*/ 6021 h 1196678"/>
              <a:gd name="T50" fmla="*/ 6469 w 3175212"/>
              <a:gd name="T51" fmla="*/ 7225 h 1196678"/>
              <a:gd name="T52" fmla="*/ 6016 w 3175212"/>
              <a:gd name="T53" fmla="*/ 8000 h 1196678"/>
              <a:gd name="T54" fmla="*/ 4657 w 3175212"/>
              <a:gd name="T55" fmla="*/ 8430 h 1196678"/>
              <a:gd name="T56" fmla="*/ 2167 w 3175212"/>
              <a:gd name="T57" fmla="*/ 8171 h 1196678"/>
              <a:gd name="T58" fmla="*/ 1455 w 3175212"/>
              <a:gd name="T59" fmla="*/ 7311 h 1196678"/>
              <a:gd name="T60" fmla="*/ 1358 w 3175212"/>
              <a:gd name="T61" fmla="*/ 5504 h 1196678"/>
              <a:gd name="T62" fmla="*/ 1650 w 3175212"/>
              <a:gd name="T63" fmla="*/ 4559 h 1196678"/>
              <a:gd name="T64" fmla="*/ 2135 w 3175212"/>
              <a:gd name="T65" fmla="*/ 3871 h 1196678"/>
              <a:gd name="T66" fmla="*/ 2588 w 3175212"/>
              <a:gd name="T67" fmla="*/ 3269 h 1196678"/>
              <a:gd name="T68" fmla="*/ 3041 w 3175212"/>
              <a:gd name="T69" fmla="*/ 3011 h 1196678"/>
              <a:gd name="T70" fmla="*/ 6307 w 3175212"/>
              <a:gd name="T71" fmla="*/ 2838 h 119667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75212" h="1196678">
                <a:moveTo>
                  <a:pt x="0" y="24422"/>
                </a:moveTo>
                <a:cubicBezTo>
                  <a:pt x="20354" y="20352"/>
                  <a:pt x="40924" y="17245"/>
                  <a:pt x="61061" y="12211"/>
                </a:cubicBezTo>
                <a:cubicBezTo>
                  <a:pt x="73550" y="9089"/>
                  <a:pt x="84826" y="0"/>
                  <a:pt x="97699" y="0"/>
                </a:cubicBezTo>
                <a:lnTo>
                  <a:pt x="1575393" y="12211"/>
                </a:lnTo>
                <a:cubicBezTo>
                  <a:pt x="1595747" y="16281"/>
                  <a:pt x="1616192" y="19920"/>
                  <a:pt x="1636455" y="24422"/>
                </a:cubicBezTo>
                <a:cubicBezTo>
                  <a:pt x="1673571" y="32669"/>
                  <a:pt x="1702175" y="38215"/>
                  <a:pt x="1734154" y="61055"/>
                </a:cubicBezTo>
                <a:cubicBezTo>
                  <a:pt x="1748208" y="71092"/>
                  <a:pt x="1757523" y="86633"/>
                  <a:pt x="1770791" y="97688"/>
                </a:cubicBezTo>
                <a:cubicBezTo>
                  <a:pt x="1782067" y="107083"/>
                  <a:pt x="1795216" y="113969"/>
                  <a:pt x="1807428" y="122110"/>
                </a:cubicBezTo>
                <a:cubicBezTo>
                  <a:pt x="1815570" y="134321"/>
                  <a:pt x="1826837" y="144950"/>
                  <a:pt x="1831853" y="158743"/>
                </a:cubicBezTo>
                <a:cubicBezTo>
                  <a:pt x="1843325" y="190287"/>
                  <a:pt x="1856278" y="256431"/>
                  <a:pt x="1856278" y="256431"/>
                </a:cubicBezTo>
                <a:cubicBezTo>
                  <a:pt x="1852207" y="374471"/>
                  <a:pt x="1850617" y="492622"/>
                  <a:pt x="1844065" y="610550"/>
                </a:cubicBezTo>
                <a:cubicBezTo>
                  <a:pt x="1842468" y="639287"/>
                  <a:pt x="1846662" y="671348"/>
                  <a:pt x="1831853" y="696027"/>
                </a:cubicBezTo>
                <a:cubicBezTo>
                  <a:pt x="1808157" y="735516"/>
                  <a:pt x="1766720" y="761152"/>
                  <a:pt x="1734154" y="793715"/>
                </a:cubicBezTo>
                <a:cubicBezTo>
                  <a:pt x="1717871" y="809996"/>
                  <a:pt x="1705901" y="832262"/>
                  <a:pt x="1685305" y="842559"/>
                </a:cubicBezTo>
                <a:cubicBezTo>
                  <a:pt x="1669022" y="850700"/>
                  <a:pt x="1652262" y="857950"/>
                  <a:pt x="1636455" y="866981"/>
                </a:cubicBezTo>
                <a:cubicBezTo>
                  <a:pt x="1623712" y="874262"/>
                  <a:pt x="1612946" y="884840"/>
                  <a:pt x="1599818" y="891403"/>
                </a:cubicBezTo>
                <a:cubicBezTo>
                  <a:pt x="1582612" y="900005"/>
                  <a:pt x="1526781" y="920990"/>
                  <a:pt x="1502119" y="928036"/>
                </a:cubicBezTo>
                <a:cubicBezTo>
                  <a:pt x="1485981" y="932646"/>
                  <a:pt x="1469553" y="936177"/>
                  <a:pt x="1453270" y="940247"/>
                </a:cubicBezTo>
                <a:cubicBezTo>
                  <a:pt x="1323005" y="936177"/>
                  <a:pt x="1192614" y="935070"/>
                  <a:pt x="1062475" y="928036"/>
                </a:cubicBezTo>
                <a:cubicBezTo>
                  <a:pt x="1041748" y="926916"/>
                  <a:pt x="1021888" y="919237"/>
                  <a:pt x="1001413" y="915825"/>
                </a:cubicBezTo>
                <a:cubicBezTo>
                  <a:pt x="973020" y="911093"/>
                  <a:pt x="944422" y="907684"/>
                  <a:pt x="915926" y="903614"/>
                </a:cubicBezTo>
                <a:cubicBezTo>
                  <a:pt x="768933" y="830125"/>
                  <a:pt x="916352" y="894849"/>
                  <a:pt x="769378" y="854770"/>
                </a:cubicBezTo>
                <a:cubicBezTo>
                  <a:pt x="748229" y="849003"/>
                  <a:pt x="729113" y="837280"/>
                  <a:pt x="708316" y="830348"/>
                </a:cubicBezTo>
                <a:cubicBezTo>
                  <a:pt x="692393" y="825041"/>
                  <a:pt x="675183" y="824030"/>
                  <a:pt x="659467" y="818137"/>
                </a:cubicBezTo>
                <a:cubicBezTo>
                  <a:pt x="642421" y="811745"/>
                  <a:pt x="628054" y="798946"/>
                  <a:pt x="610617" y="793715"/>
                </a:cubicBezTo>
                <a:cubicBezTo>
                  <a:pt x="586900" y="786601"/>
                  <a:pt x="561768" y="785574"/>
                  <a:pt x="537343" y="781504"/>
                </a:cubicBezTo>
                <a:cubicBezTo>
                  <a:pt x="521060" y="773363"/>
                  <a:pt x="505765" y="762838"/>
                  <a:pt x="488494" y="757082"/>
                </a:cubicBezTo>
                <a:cubicBezTo>
                  <a:pt x="456648" y="746468"/>
                  <a:pt x="421963" y="745126"/>
                  <a:pt x="390795" y="732660"/>
                </a:cubicBezTo>
                <a:cubicBezTo>
                  <a:pt x="370441" y="724519"/>
                  <a:pt x="349766" y="717140"/>
                  <a:pt x="329733" y="708238"/>
                </a:cubicBezTo>
                <a:cubicBezTo>
                  <a:pt x="313097" y="700845"/>
                  <a:pt x="297930" y="690207"/>
                  <a:pt x="280884" y="683816"/>
                </a:cubicBezTo>
                <a:cubicBezTo>
                  <a:pt x="265168" y="677923"/>
                  <a:pt x="248317" y="675675"/>
                  <a:pt x="232034" y="671605"/>
                </a:cubicBezTo>
                <a:cubicBezTo>
                  <a:pt x="219822" y="663464"/>
                  <a:pt x="208140" y="654464"/>
                  <a:pt x="195397" y="647183"/>
                </a:cubicBezTo>
                <a:cubicBezTo>
                  <a:pt x="179591" y="638152"/>
                  <a:pt x="159421" y="635633"/>
                  <a:pt x="146548" y="622761"/>
                </a:cubicBezTo>
                <a:cubicBezTo>
                  <a:pt x="137446" y="613660"/>
                  <a:pt x="138407" y="598339"/>
                  <a:pt x="134336" y="586128"/>
                </a:cubicBezTo>
                <a:cubicBezTo>
                  <a:pt x="138407" y="549495"/>
                  <a:pt x="137608" y="511987"/>
                  <a:pt x="146548" y="476229"/>
                </a:cubicBezTo>
                <a:cubicBezTo>
                  <a:pt x="150108" y="461991"/>
                  <a:pt x="159927" y="449260"/>
                  <a:pt x="170973" y="439596"/>
                </a:cubicBezTo>
                <a:cubicBezTo>
                  <a:pt x="338512" y="293016"/>
                  <a:pt x="134658" y="500436"/>
                  <a:pt x="354158" y="354119"/>
                </a:cubicBezTo>
                <a:cubicBezTo>
                  <a:pt x="366370" y="345978"/>
                  <a:pt x="377667" y="336260"/>
                  <a:pt x="390795" y="329697"/>
                </a:cubicBezTo>
                <a:cubicBezTo>
                  <a:pt x="416718" y="316737"/>
                  <a:pt x="480529" y="305983"/>
                  <a:pt x="500706" y="305275"/>
                </a:cubicBezTo>
                <a:cubicBezTo>
                  <a:pt x="708228" y="297994"/>
                  <a:pt x="915926" y="297134"/>
                  <a:pt x="1123536" y="293064"/>
                </a:cubicBezTo>
                <a:cubicBezTo>
                  <a:pt x="1221235" y="288994"/>
                  <a:pt x="1319052" y="287148"/>
                  <a:pt x="1416633" y="280853"/>
                </a:cubicBezTo>
                <a:cubicBezTo>
                  <a:pt x="1445358" y="279000"/>
                  <a:pt x="1473334" y="268642"/>
                  <a:pt x="1502119" y="268642"/>
                </a:cubicBezTo>
                <a:cubicBezTo>
                  <a:pt x="1783033" y="268642"/>
                  <a:pt x="2063888" y="276783"/>
                  <a:pt x="2344772" y="280853"/>
                </a:cubicBezTo>
                <a:cubicBezTo>
                  <a:pt x="2373267" y="284923"/>
                  <a:pt x="2402032" y="287419"/>
                  <a:pt x="2430258" y="293064"/>
                </a:cubicBezTo>
                <a:cubicBezTo>
                  <a:pt x="2442881" y="295588"/>
                  <a:pt x="2457792" y="296173"/>
                  <a:pt x="2466895" y="305275"/>
                </a:cubicBezTo>
                <a:cubicBezTo>
                  <a:pt x="2487652" y="326029"/>
                  <a:pt x="2499462" y="354119"/>
                  <a:pt x="2515745" y="378541"/>
                </a:cubicBezTo>
                <a:lnTo>
                  <a:pt x="2540169" y="415174"/>
                </a:lnTo>
                <a:cubicBezTo>
                  <a:pt x="2544240" y="439596"/>
                  <a:pt x="2547010" y="464271"/>
                  <a:pt x="2552382" y="488440"/>
                </a:cubicBezTo>
                <a:cubicBezTo>
                  <a:pt x="2555175" y="501005"/>
                  <a:pt x="2564594" y="512201"/>
                  <a:pt x="2564594" y="525073"/>
                </a:cubicBezTo>
                <a:cubicBezTo>
                  <a:pt x="2564594" y="635047"/>
                  <a:pt x="2559463" y="745024"/>
                  <a:pt x="2552382" y="854770"/>
                </a:cubicBezTo>
                <a:cubicBezTo>
                  <a:pt x="2551301" y="871518"/>
                  <a:pt x="2544780" y="887477"/>
                  <a:pt x="2540169" y="903614"/>
                </a:cubicBezTo>
                <a:cubicBezTo>
                  <a:pt x="2523682" y="961310"/>
                  <a:pt x="2510545" y="984884"/>
                  <a:pt x="2442471" y="1025724"/>
                </a:cubicBezTo>
                <a:cubicBezTo>
                  <a:pt x="2422117" y="1037935"/>
                  <a:pt x="2400855" y="1048746"/>
                  <a:pt x="2381409" y="1062357"/>
                </a:cubicBezTo>
                <a:cubicBezTo>
                  <a:pt x="2322709" y="1103443"/>
                  <a:pt x="2332082" y="1112907"/>
                  <a:pt x="2271498" y="1135623"/>
                </a:cubicBezTo>
                <a:cubicBezTo>
                  <a:pt x="2253377" y="1142418"/>
                  <a:pt x="2176201" y="1157466"/>
                  <a:pt x="2161586" y="1160045"/>
                </a:cubicBezTo>
                <a:cubicBezTo>
                  <a:pt x="1948192" y="1197699"/>
                  <a:pt x="2034136" y="1183558"/>
                  <a:pt x="1758579" y="1196678"/>
                </a:cubicBezTo>
                <a:cubicBezTo>
                  <a:pt x="1461412" y="1192608"/>
                  <a:pt x="1164047" y="1196036"/>
                  <a:pt x="867077" y="1184467"/>
                </a:cubicBezTo>
                <a:cubicBezTo>
                  <a:pt x="848886" y="1183758"/>
                  <a:pt x="835130" y="1166805"/>
                  <a:pt x="818227" y="1160045"/>
                </a:cubicBezTo>
                <a:cubicBezTo>
                  <a:pt x="749108" y="1132401"/>
                  <a:pt x="743759" y="1135424"/>
                  <a:pt x="671679" y="1123412"/>
                </a:cubicBezTo>
                <a:cubicBezTo>
                  <a:pt x="538708" y="1056934"/>
                  <a:pt x="603104" y="1109324"/>
                  <a:pt x="549556" y="1037935"/>
                </a:cubicBezTo>
                <a:cubicBezTo>
                  <a:pt x="533916" y="1017085"/>
                  <a:pt x="516989" y="997232"/>
                  <a:pt x="500706" y="976880"/>
                </a:cubicBezTo>
                <a:cubicBezTo>
                  <a:pt x="504777" y="911755"/>
                  <a:pt x="506087" y="846398"/>
                  <a:pt x="512919" y="781504"/>
                </a:cubicBezTo>
                <a:cubicBezTo>
                  <a:pt x="514267" y="768703"/>
                  <a:pt x="517991" y="755580"/>
                  <a:pt x="525131" y="744871"/>
                </a:cubicBezTo>
                <a:cubicBezTo>
                  <a:pt x="598048" y="635508"/>
                  <a:pt x="558605" y="700698"/>
                  <a:pt x="622830" y="647183"/>
                </a:cubicBezTo>
                <a:cubicBezTo>
                  <a:pt x="653900" y="621294"/>
                  <a:pt x="658648" y="602179"/>
                  <a:pt x="696104" y="586128"/>
                </a:cubicBezTo>
                <a:cubicBezTo>
                  <a:pt x="792937" y="544633"/>
                  <a:pt x="694474" y="611455"/>
                  <a:pt x="806015" y="549495"/>
                </a:cubicBezTo>
                <a:cubicBezTo>
                  <a:pt x="900501" y="497009"/>
                  <a:pt x="808868" y="526374"/>
                  <a:pt x="903714" y="488440"/>
                </a:cubicBezTo>
                <a:cubicBezTo>
                  <a:pt x="927619" y="478879"/>
                  <a:pt x="952563" y="472159"/>
                  <a:pt x="976988" y="464018"/>
                </a:cubicBezTo>
                <a:cubicBezTo>
                  <a:pt x="989200" y="459948"/>
                  <a:pt x="1001002" y="454331"/>
                  <a:pt x="1013625" y="451807"/>
                </a:cubicBezTo>
                <a:cubicBezTo>
                  <a:pt x="1036752" y="447182"/>
                  <a:pt x="1128431" y="428166"/>
                  <a:pt x="1147961" y="427385"/>
                </a:cubicBezTo>
                <a:cubicBezTo>
                  <a:pt x="1326979" y="420225"/>
                  <a:pt x="1506179" y="418721"/>
                  <a:pt x="1685305" y="415174"/>
                </a:cubicBezTo>
                <a:lnTo>
                  <a:pt x="2381409" y="402963"/>
                </a:lnTo>
                <a:lnTo>
                  <a:pt x="3175212" y="402963"/>
                </a:lnTo>
              </a:path>
            </a:pathLst>
          </a:custGeom>
          <a:noFill/>
          <a:ln w="57150" cmpd="sng">
            <a:solidFill>
              <a:schemeClr val="tx2">
                <a:lumMod val="60000"/>
                <a:lumOff val="40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cs typeface="+mj-cs"/>
              </a:rPr>
              <a:t>Intiation and planning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Consequences if neglected</a:t>
            </a:r>
          </a:p>
          <a:p>
            <a:endParaRPr lang="fr-CH">
              <a:latin typeface="Arial" charset="0"/>
              <a:ea typeface="ＭＳ Ｐゴシック" charset="0"/>
            </a:endParaRPr>
          </a:p>
          <a:p>
            <a:endParaRPr lang="fr-CH">
              <a:latin typeface="Arial" charset="0"/>
              <a:ea typeface="ＭＳ Ｐゴシック" charset="0"/>
            </a:endParaRPr>
          </a:p>
          <a:p>
            <a:endParaRPr lang="fr-CH">
              <a:latin typeface="Arial" charset="0"/>
              <a:ea typeface="ＭＳ Ｐゴシック" charset="0"/>
            </a:endParaRPr>
          </a:p>
          <a:p>
            <a:pPr lvl="1"/>
            <a:endParaRPr lang="fr-CH">
              <a:latin typeface="Arial" charset="0"/>
              <a:ea typeface="ＭＳ Ｐゴシック" charset="0"/>
            </a:endParaRPr>
          </a:p>
          <a:p>
            <a:r>
              <a:rPr lang="fr-CH">
                <a:latin typeface="Arial" charset="0"/>
                <a:ea typeface="ＭＳ Ｐゴシック" charset="0"/>
              </a:rPr>
              <a:t>Why neglected ?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Execution</a:t>
            </a: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Weakpoints ?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Not interesting at monitoring the project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Refuse to see reality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Refuse to listen those who see problems</a:t>
            </a:r>
          </a:p>
          <a:p>
            <a:pPr lvl="1"/>
            <a:endParaRPr lang="fr-CH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Table of contents</a:t>
            </a: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>
              <a:buFontTx/>
              <a:buAutoNum type="arabicPeriod"/>
              <a:defRPr/>
            </a:pPr>
            <a:r>
              <a:rPr lang="fr-CH" dirty="0">
                <a:cs typeface="+mn-cs"/>
              </a:rPr>
              <a:t>Overview			    </a:t>
            </a:r>
          </a:p>
          <a:p>
            <a:pPr marL="419100" indent="-419100">
              <a:buFontTx/>
              <a:buAutoNum type="arabicPeriod"/>
              <a:defRPr/>
            </a:pPr>
            <a:r>
              <a:rPr lang="fr-CH" dirty="0">
                <a:cs typeface="+mn-cs"/>
              </a:rPr>
              <a:t>Project Initiation			  </a:t>
            </a:r>
          </a:p>
          <a:p>
            <a:pPr marL="419100" indent="-419100">
              <a:buFontTx/>
              <a:buAutoNum type="arabicPeriod"/>
              <a:defRPr/>
            </a:pPr>
            <a:r>
              <a:rPr lang="fr-CH" dirty="0">
                <a:cs typeface="+mn-cs"/>
              </a:rPr>
              <a:t>Project Planning	  </a:t>
            </a:r>
          </a:p>
          <a:p>
            <a:pPr marL="419100" indent="-419100">
              <a:buFontTx/>
              <a:buAutoNum type="arabicPeriod"/>
              <a:defRPr/>
            </a:pPr>
            <a:r>
              <a:rPr lang="fr-CH" dirty="0">
                <a:cs typeface="+mn-cs"/>
              </a:rPr>
              <a:t>Project Execution		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087813" y="1497013"/>
            <a:ext cx="10604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19100" indent="-419100" algn="r">
              <a:spcBef>
                <a:spcPct val="20000"/>
              </a:spcBef>
              <a:buClr>
                <a:schemeClr val="tx1"/>
              </a:buClr>
            </a:pPr>
            <a:r>
              <a:rPr lang="fr-CH" sz="2200">
                <a:solidFill>
                  <a:srgbClr val="465F7F"/>
                </a:solidFill>
                <a:latin typeface="Arial" charset="0"/>
              </a:rPr>
              <a:t>5</a:t>
            </a:r>
          </a:p>
          <a:p>
            <a:pPr marL="419100" indent="-419100" algn="r">
              <a:spcBef>
                <a:spcPct val="20000"/>
              </a:spcBef>
              <a:buClr>
                <a:schemeClr val="tx1"/>
              </a:buClr>
            </a:pPr>
            <a:r>
              <a:rPr lang="fr-CH" sz="2200">
                <a:solidFill>
                  <a:srgbClr val="465F7F"/>
                </a:solidFill>
                <a:latin typeface="Arial" charset="0"/>
              </a:rPr>
              <a:t>20</a:t>
            </a:r>
          </a:p>
          <a:p>
            <a:pPr marL="419100" indent="-419100" algn="r">
              <a:spcBef>
                <a:spcPct val="20000"/>
              </a:spcBef>
              <a:buClr>
                <a:schemeClr val="tx1"/>
              </a:buClr>
            </a:pPr>
            <a:r>
              <a:rPr lang="fr-CH" sz="2200">
                <a:solidFill>
                  <a:srgbClr val="465F7F"/>
                </a:solidFill>
                <a:latin typeface="Arial" charset="0"/>
              </a:rPr>
              <a:t>37</a:t>
            </a:r>
          </a:p>
          <a:p>
            <a:pPr marL="419100" indent="-419100" algn="r">
              <a:spcBef>
                <a:spcPct val="20000"/>
              </a:spcBef>
              <a:buClr>
                <a:schemeClr val="tx1"/>
              </a:buClr>
            </a:pPr>
            <a:r>
              <a:rPr lang="fr-CH" sz="2200">
                <a:solidFill>
                  <a:srgbClr val="465F7F"/>
                </a:solidFill>
                <a:latin typeface="Arial" charset="0"/>
              </a:rPr>
              <a:t>53</a:t>
            </a:r>
          </a:p>
          <a:p>
            <a:pPr marL="419100" indent="-419100" algn="r">
              <a:spcBef>
                <a:spcPct val="20000"/>
              </a:spcBef>
              <a:buClr>
                <a:schemeClr val="tx1"/>
              </a:buClr>
            </a:pPr>
            <a:endParaRPr lang="fr-CH" sz="2200">
              <a:solidFill>
                <a:srgbClr val="465F7F"/>
              </a:solidFill>
              <a:latin typeface="Arial" charset="0"/>
            </a:endParaRPr>
          </a:p>
          <a:p>
            <a:pPr marL="419100" indent="-419100" algn="r">
              <a:spcBef>
                <a:spcPct val="20000"/>
              </a:spcBef>
              <a:buClr>
                <a:schemeClr val="tx1"/>
              </a:buClr>
            </a:pPr>
            <a:r>
              <a:rPr lang="fr-CH" sz="2200">
                <a:solidFill>
                  <a:srgbClr val="465F7F"/>
                </a:solidFill>
                <a:latin typeface="Arial" charset="0"/>
              </a:rPr>
              <a:t>			</a:t>
            </a:r>
            <a:endParaRPr lang="fr-FR" sz="2200">
              <a:solidFill>
                <a:srgbClr val="465F7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 charset="0"/>
                <a:ea typeface="ＭＳ Ｐゴシック" charset="0"/>
              </a:rPr>
              <a:t>Project </a:t>
            </a:r>
            <a:r>
              <a:rPr lang="fr-CH" dirty="0" err="1">
                <a:latin typeface="Arial" charset="0"/>
                <a:ea typeface="ＭＳ Ｐゴシック" charset="0"/>
              </a:rPr>
              <a:t>Closing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>
                <a:latin typeface="Arial" charset="0"/>
                <a:ea typeface="ＭＳ Ｐゴシック" charset="0"/>
              </a:rPr>
              <a:t>Consequences</a:t>
            </a:r>
            <a:r>
              <a:rPr lang="fr-CH" dirty="0">
                <a:latin typeface="Arial" charset="0"/>
                <a:ea typeface="ＭＳ Ｐゴシック" charset="0"/>
              </a:rPr>
              <a:t> if </a:t>
            </a:r>
            <a:r>
              <a:rPr lang="fr-CH" dirty="0" err="1">
                <a:latin typeface="Arial" charset="0"/>
                <a:ea typeface="ＭＳ Ｐゴシック" charset="0"/>
              </a:rPr>
              <a:t>neglected</a:t>
            </a:r>
            <a:r>
              <a:rPr lang="fr-CH" dirty="0">
                <a:latin typeface="Arial" charset="0"/>
                <a:ea typeface="ＭＳ Ｐゴシック" charset="0"/>
              </a:rPr>
              <a:t> ?</a:t>
            </a:r>
          </a:p>
          <a:p>
            <a:endParaRPr lang="fr-CH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</a:pPr>
            <a:endParaRPr lang="fr-CH" dirty="0">
              <a:latin typeface="Arial" charset="0"/>
              <a:ea typeface="ＭＳ Ｐゴシック" charset="0"/>
            </a:endParaRPr>
          </a:p>
          <a:p>
            <a:endParaRPr lang="fr-CH" dirty="0">
              <a:latin typeface="Arial" charset="0"/>
              <a:ea typeface="ＭＳ Ｐゴシック" charset="0"/>
            </a:endParaRPr>
          </a:p>
          <a:p>
            <a:endParaRPr lang="fr-CH" dirty="0">
              <a:latin typeface="Arial" charset="0"/>
              <a:ea typeface="ＭＳ Ｐゴシック" charset="0"/>
            </a:endParaRPr>
          </a:p>
          <a:p>
            <a:r>
              <a:rPr lang="fr-CH" dirty="0" err="1">
                <a:latin typeface="Arial" charset="0"/>
                <a:ea typeface="ＭＳ Ｐゴシック" charset="0"/>
              </a:rPr>
              <a:t>Why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neglected</a:t>
            </a:r>
            <a:r>
              <a:rPr lang="fr-CH" dirty="0">
                <a:latin typeface="Arial" charset="0"/>
                <a:ea typeface="ＭＳ Ｐゴシック" charset="0"/>
              </a:rPr>
              <a:t> ?</a:t>
            </a:r>
          </a:p>
          <a:p>
            <a:endParaRPr lang="fr-CH" dirty="0">
              <a:latin typeface="Arial" charset="0"/>
              <a:ea typeface="ＭＳ Ｐゴシック" charset="0"/>
            </a:endParaRPr>
          </a:p>
          <a:p>
            <a:endParaRPr lang="fr-FR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Line 2"/>
          <p:cNvSpPr>
            <a:spLocks noChangeShapeType="1"/>
          </p:cNvSpPr>
          <p:nvPr/>
        </p:nvSpPr>
        <p:spPr bwMode="auto">
          <a:xfrm flipH="1">
            <a:off x="3611563" y="4157663"/>
            <a:ext cx="1857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0962" name="Picture 3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307400"/>
            <a:ext cx="490855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7246938" y="6610350"/>
            <a:ext cx="1898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fld id="{153EFAAC-B8DE-4B40-8599-A72FF17EBB56}" type="slidenum">
              <a:rPr lang="fr-CH" sz="120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21</a:t>
            </a:fld>
            <a:endParaRPr lang="fr-CH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initiation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682377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ideas</a:t>
            </a:r>
            <a:r>
              <a:rPr lang="fr-FR" dirty="0"/>
              <a:t> to objectives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2.1</a:t>
            </a:r>
          </a:p>
        </p:txBody>
      </p:sp>
      <p:pic>
        <p:nvPicPr>
          <p:cNvPr id="4" name="Image 11" descr="1086444_4440500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73" y="2112963"/>
            <a:ext cx="499268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 rot="16200000">
            <a:off x="6487954" y="4877594"/>
            <a:ext cx="1039812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>
                <a:solidFill>
                  <a:schemeClr val="bg1">
                    <a:lumMod val="50000"/>
                  </a:schemeClr>
                </a:solidFill>
              </a:rPr>
              <a:t>source : www.sxc.hu</a:t>
            </a:r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</a:rPr>
              <a:t>Define idea</a:t>
            </a:r>
          </a:p>
        </p:txBody>
      </p:sp>
      <p:grpSp>
        <p:nvGrpSpPr>
          <p:cNvPr id="45058" name="Group 13"/>
          <p:cNvGrpSpPr>
            <a:grpSpLocks/>
          </p:cNvGrpSpPr>
          <p:nvPr/>
        </p:nvGrpSpPr>
        <p:grpSpPr bwMode="auto">
          <a:xfrm>
            <a:off x="512763" y="1352550"/>
            <a:ext cx="3487737" cy="781050"/>
            <a:chOff x="323" y="852"/>
            <a:chExt cx="2197" cy="492"/>
          </a:xfrm>
        </p:grpSpPr>
        <p:sp>
          <p:nvSpPr>
            <p:cNvPr id="45062" name="AutoShape 5"/>
            <p:cNvSpPr>
              <a:spLocks noChangeArrowheads="1"/>
            </p:cNvSpPr>
            <p:nvPr/>
          </p:nvSpPr>
          <p:spPr bwMode="auto">
            <a:xfrm>
              <a:off x="323" y="852"/>
              <a:ext cx="688" cy="492"/>
            </a:xfrm>
            <a:prstGeom prst="rightArrow">
              <a:avLst>
                <a:gd name="adj1" fmla="val 50000"/>
                <a:gd name="adj2" fmla="val 34959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465F7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45063" name="Text Box 6"/>
            <p:cNvSpPr txBox="1">
              <a:spLocks noChangeArrowheads="1"/>
            </p:cNvSpPr>
            <p:nvPr/>
          </p:nvSpPr>
          <p:spPr bwMode="auto">
            <a:xfrm>
              <a:off x="413" y="1010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465F7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rgbClr val="5F5F5F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3pPr>
              <a:lvl4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>
                  <a:solidFill>
                    <a:srgbClr val="000000"/>
                  </a:solidFill>
                </a:rPr>
                <a:t>Idea</a:t>
              </a:r>
            </a:p>
          </p:txBody>
        </p:sp>
        <p:sp>
          <p:nvSpPr>
            <p:cNvPr id="45064" name="AutoShape 7"/>
            <p:cNvSpPr>
              <a:spLocks noChangeArrowheads="1"/>
            </p:cNvSpPr>
            <p:nvPr/>
          </p:nvSpPr>
          <p:spPr bwMode="auto">
            <a:xfrm>
              <a:off x="1077" y="852"/>
              <a:ext cx="688" cy="492"/>
            </a:xfrm>
            <a:prstGeom prst="rightArrow">
              <a:avLst>
                <a:gd name="adj1" fmla="val 50000"/>
                <a:gd name="adj2" fmla="val 34959"/>
              </a:avLst>
            </a:prstGeom>
            <a:noFill/>
            <a:ln w="12700">
              <a:solidFill>
                <a:srgbClr val="465F7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45065" name="Text Box 8"/>
            <p:cNvSpPr txBox="1">
              <a:spLocks noChangeArrowheads="1"/>
            </p:cNvSpPr>
            <p:nvPr/>
          </p:nvSpPr>
          <p:spPr bwMode="auto">
            <a:xfrm>
              <a:off x="1167" y="1010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465F7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rgbClr val="5F5F5F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3pPr>
              <a:lvl4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>
                  <a:solidFill>
                    <a:srgbClr val="000000"/>
                  </a:solidFill>
                </a:rPr>
                <a:t>Stakes</a:t>
              </a:r>
            </a:p>
          </p:txBody>
        </p:sp>
        <p:sp>
          <p:nvSpPr>
            <p:cNvPr id="45066" name="AutoShape 9"/>
            <p:cNvSpPr>
              <a:spLocks noChangeArrowheads="1"/>
            </p:cNvSpPr>
            <p:nvPr/>
          </p:nvSpPr>
          <p:spPr bwMode="auto">
            <a:xfrm>
              <a:off x="1832" y="852"/>
              <a:ext cx="688" cy="492"/>
            </a:xfrm>
            <a:prstGeom prst="rightArrow">
              <a:avLst>
                <a:gd name="adj1" fmla="val 50000"/>
                <a:gd name="adj2" fmla="val 34959"/>
              </a:avLst>
            </a:prstGeom>
            <a:noFill/>
            <a:ln w="12700">
              <a:solidFill>
                <a:srgbClr val="465F7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45067" name="Text Box 10"/>
            <p:cNvSpPr txBox="1">
              <a:spLocks noChangeArrowheads="1"/>
            </p:cNvSpPr>
            <p:nvPr/>
          </p:nvSpPr>
          <p:spPr bwMode="auto">
            <a:xfrm>
              <a:off x="1922" y="1010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465F7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rgbClr val="5F5F5F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3pPr>
              <a:lvl4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>
                  <a:solidFill>
                    <a:srgbClr val="000000"/>
                  </a:solidFill>
                </a:rPr>
                <a:t>Solution</a:t>
              </a:r>
            </a:p>
          </p:txBody>
        </p:sp>
      </p:grpSp>
      <p:pic>
        <p:nvPicPr>
          <p:cNvPr id="45059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3375"/>
            <a:ext cx="4165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Espace réservé du contenu 3"/>
          <p:cNvSpPr txBox="1">
            <a:spLocks/>
          </p:cNvSpPr>
          <p:nvPr/>
        </p:nvSpPr>
        <p:spPr bwMode="auto">
          <a:xfrm rot="-1582662">
            <a:off x="6207125" y="2416175"/>
            <a:ext cx="208121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5050"/>
              </a:buClr>
            </a:pPr>
            <a:r>
              <a:rPr lang="fr-FR" sz="2800">
                <a:latin typeface="Handwriting - Dakota" charset="0"/>
              </a:rPr>
              <a:t>What</a:t>
            </a:r>
            <a:r>
              <a:rPr lang="fr-FR" sz="2800" dirty="0">
                <a:latin typeface="Handwriting - Dakota" charset="0"/>
              </a:rPr>
              <a:t> ?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 rot="16200000">
            <a:off x="4245769" y="5439569"/>
            <a:ext cx="1039812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>
                <a:solidFill>
                  <a:schemeClr val="bg1">
                    <a:lumMod val="50000"/>
                  </a:schemeClr>
                </a:solidFill>
              </a:rPr>
              <a:t>source : www.sxc.hu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</a:rPr>
              <a:t>Identify stakes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500" y="2586038"/>
            <a:ext cx="6032500" cy="2979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H">
                <a:latin typeface="Arial" charset="0"/>
                <a:ea typeface="ＭＳ Ｐゴシック" charset="0"/>
              </a:rPr>
              <a:t>For what problem is this solution ?</a:t>
            </a:r>
          </a:p>
          <a:p>
            <a:pPr marL="819150" lvl="1">
              <a:lnSpc>
                <a:spcPct val="90000"/>
              </a:lnSpc>
            </a:pPr>
            <a:r>
              <a:rPr lang="fr-CH">
                <a:latin typeface="Arial" charset="0"/>
                <a:ea typeface="ＭＳ Ｐゴシック" charset="0"/>
              </a:rPr>
              <a:t>what are the real needs ?</a:t>
            </a:r>
          </a:p>
          <a:p>
            <a:pPr>
              <a:lnSpc>
                <a:spcPct val="90000"/>
              </a:lnSpc>
            </a:pPr>
            <a:endParaRPr lang="fr-FR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fr-FR">
                <a:latin typeface="Arial" charset="0"/>
                <a:ea typeface="ＭＳ Ｐゴシック" charset="0"/>
              </a:rPr>
              <a:t>Why the project is interesting ?</a:t>
            </a:r>
          </a:p>
          <a:p>
            <a:pPr marL="819150" lvl="1">
              <a:lnSpc>
                <a:spcPct val="90000"/>
              </a:lnSpc>
            </a:pPr>
            <a:r>
              <a:rPr lang="fr-FR">
                <a:latin typeface="Arial" charset="0"/>
                <a:ea typeface="ＭＳ Ｐゴシック" charset="0"/>
              </a:rPr>
              <a:t>knowledge</a:t>
            </a:r>
          </a:p>
          <a:p>
            <a:pPr marL="819150" lvl="1">
              <a:lnSpc>
                <a:spcPct val="90000"/>
              </a:lnSpc>
            </a:pPr>
            <a:r>
              <a:rPr lang="fr-FR">
                <a:latin typeface="Arial" charset="0"/>
                <a:ea typeface="ＭＳ Ｐゴシック" charset="0"/>
              </a:rPr>
              <a:t>image</a:t>
            </a:r>
          </a:p>
          <a:p>
            <a:pPr marL="819150" lvl="1">
              <a:lnSpc>
                <a:spcPct val="90000"/>
              </a:lnSpc>
            </a:pPr>
            <a:r>
              <a:rPr lang="fr-FR">
                <a:latin typeface="Arial" charset="0"/>
                <a:ea typeface="ＭＳ Ｐゴシック" charset="0"/>
              </a:rPr>
              <a:t>social aspects</a:t>
            </a:r>
          </a:p>
          <a:p>
            <a:pPr marL="819150" lvl="1">
              <a:lnSpc>
                <a:spcPct val="90000"/>
              </a:lnSpc>
            </a:pPr>
            <a:r>
              <a:rPr lang="fr-FR">
                <a:latin typeface="Arial" charset="0"/>
                <a:ea typeface="ＭＳ Ｐゴシック" charset="0"/>
              </a:rPr>
              <a:t>…</a:t>
            </a:r>
          </a:p>
          <a:p>
            <a:pPr marL="819150" lvl="1">
              <a:lnSpc>
                <a:spcPct val="90000"/>
              </a:lnSpc>
            </a:pPr>
            <a:endParaRPr lang="fr-FR">
              <a:latin typeface="Arial" charset="0"/>
              <a:ea typeface="ＭＳ Ｐゴシック" charset="0"/>
            </a:endParaRPr>
          </a:p>
        </p:txBody>
      </p:sp>
      <p:grpSp>
        <p:nvGrpSpPr>
          <p:cNvPr id="47107" name="Group 21"/>
          <p:cNvGrpSpPr>
            <a:grpSpLocks/>
          </p:cNvGrpSpPr>
          <p:nvPr/>
        </p:nvGrpSpPr>
        <p:grpSpPr bwMode="auto">
          <a:xfrm>
            <a:off x="512763" y="1352550"/>
            <a:ext cx="3487737" cy="781050"/>
            <a:chOff x="323" y="852"/>
            <a:chExt cx="2197" cy="492"/>
          </a:xfrm>
        </p:grpSpPr>
        <p:sp>
          <p:nvSpPr>
            <p:cNvPr id="47111" name="AutoShape 15"/>
            <p:cNvSpPr>
              <a:spLocks noChangeArrowheads="1"/>
            </p:cNvSpPr>
            <p:nvPr/>
          </p:nvSpPr>
          <p:spPr bwMode="auto">
            <a:xfrm>
              <a:off x="323" y="852"/>
              <a:ext cx="688" cy="492"/>
            </a:xfrm>
            <a:prstGeom prst="rightArrow">
              <a:avLst>
                <a:gd name="adj1" fmla="val 50000"/>
                <a:gd name="adj2" fmla="val 34959"/>
              </a:avLst>
            </a:prstGeom>
            <a:noFill/>
            <a:ln w="12700">
              <a:solidFill>
                <a:srgbClr val="465F7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47112" name="Text Box 16"/>
            <p:cNvSpPr txBox="1">
              <a:spLocks noChangeArrowheads="1"/>
            </p:cNvSpPr>
            <p:nvPr/>
          </p:nvSpPr>
          <p:spPr bwMode="auto">
            <a:xfrm>
              <a:off x="413" y="1010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465F7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rgbClr val="5F5F5F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3pPr>
              <a:lvl4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>
                  <a:solidFill>
                    <a:srgbClr val="000000"/>
                  </a:solidFill>
                </a:rPr>
                <a:t>Idea</a:t>
              </a:r>
            </a:p>
          </p:txBody>
        </p:sp>
        <p:sp>
          <p:nvSpPr>
            <p:cNvPr id="47113" name="AutoShape 17"/>
            <p:cNvSpPr>
              <a:spLocks noChangeArrowheads="1"/>
            </p:cNvSpPr>
            <p:nvPr/>
          </p:nvSpPr>
          <p:spPr bwMode="auto">
            <a:xfrm>
              <a:off x="1077" y="852"/>
              <a:ext cx="688" cy="492"/>
            </a:xfrm>
            <a:prstGeom prst="rightArrow">
              <a:avLst>
                <a:gd name="adj1" fmla="val 50000"/>
                <a:gd name="adj2" fmla="val 34959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465F7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47114" name="Text Box 18"/>
            <p:cNvSpPr txBox="1">
              <a:spLocks noChangeArrowheads="1"/>
            </p:cNvSpPr>
            <p:nvPr/>
          </p:nvSpPr>
          <p:spPr bwMode="auto">
            <a:xfrm>
              <a:off x="1167" y="1010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465F7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rgbClr val="5F5F5F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3pPr>
              <a:lvl4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>
                  <a:solidFill>
                    <a:srgbClr val="000000"/>
                  </a:solidFill>
                </a:rPr>
                <a:t>Stakes</a:t>
              </a:r>
            </a:p>
          </p:txBody>
        </p:sp>
        <p:sp>
          <p:nvSpPr>
            <p:cNvPr id="47115" name="AutoShape 19"/>
            <p:cNvSpPr>
              <a:spLocks noChangeArrowheads="1"/>
            </p:cNvSpPr>
            <p:nvPr/>
          </p:nvSpPr>
          <p:spPr bwMode="auto">
            <a:xfrm>
              <a:off x="1832" y="852"/>
              <a:ext cx="688" cy="492"/>
            </a:xfrm>
            <a:prstGeom prst="rightArrow">
              <a:avLst>
                <a:gd name="adj1" fmla="val 50000"/>
                <a:gd name="adj2" fmla="val 34959"/>
              </a:avLst>
            </a:prstGeom>
            <a:noFill/>
            <a:ln w="12700">
              <a:solidFill>
                <a:srgbClr val="465F7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47116" name="Text Box 20"/>
            <p:cNvSpPr txBox="1">
              <a:spLocks noChangeArrowheads="1"/>
            </p:cNvSpPr>
            <p:nvPr/>
          </p:nvSpPr>
          <p:spPr bwMode="auto">
            <a:xfrm>
              <a:off x="1922" y="1010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465F7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rgbClr val="5F5F5F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3pPr>
              <a:lvl4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>
                  <a:solidFill>
                    <a:srgbClr val="000000"/>
                  </a:solidFill>
                </a:rPr>
                <a:t>Solution</a:t>
              </a:r>
            </a:p>
          </p:txBody>
        </p:sp>
      </p:grpSp>
      <p:sp>
        <p:nvSpPr>
          <p:cNvPr id="47108" name="Espace réservé du contenu 3"/>
          <p:cNvSpPr txBox="1">
            <a:spLocks/>
          </p:cNvSpPr>
          <p:nvPr/>
        </p:nvSpPr>
        <p:spPr bwMode="auto">
          <a:xfrm rot="-1358646">
            <a:off x="6775450" y="1296988"/>
            <a:ext cx="1660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5050"/>
              </a:buClr>
            </a:pPr>
            <a:r>
              <a:rPr lang="fr-FR" sz="2800">
                <a:latin typeface="Handwriting - Dakota" charset="0"/>
              </a:rPr>
              <a:t>Why</a:t>
            </a:r>
            <a:r>
              <a:rPr lang="fr-FR" sz="2800" dirty="0">
                <a:latin typeface="Handwriting - Dakota" charset="0"/>
              </a:rPr>
              <a:t> ?</a:t>
            </a:r>
          </a:p>
        </p:txBody>
      </p:sp>
      <p:pic>
        <p:nvPicPr>
          <p:cNvPr id="47109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566988"/>
            <a:ext cx="2147888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 rot="16200000">
            <a:off x="2201069" y="5607844"/>
            <a:ext cx="1039812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>
                <a:solidFill>
                  <a:schemeClr val="bg1">
                    <a:lumMod val="50000"/>
                  </a:schemeClr>
                </a:solidFill>
              </a:rPr>
              <a:t>source : www.sxc.hu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</a:rPr>
              <a:t>Define solutions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7098" y="2830512"/>
            <a:ext cx="3675062" cy="13541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fr-FR">
                <a:latin typeface="Arial" charset="0"/>
                <a:ea typeface="ＭＳ Ｐゴシック" charset="0"/>
              </a:rPr>
              <a:t>(</a:t>
            </a:r>
            <a:r>
              <a:rPr lang="fr-FR" dirty="0" err="1">
                <a:latin typeface="Arial" charset="0"/>
                <a:ea typeface="ＭＳ Ｐゴシック" charset="0"/>
              </a:rPr>
              <a:t>re</a:t>
            </a:r>
            <a:r>
              <a:rPr lang="fr-FR" dirty="0">
                <a:latin typeface="Arial" charset="0"/>
                <a:ea typeface="ＭＳ Ｐゴシック" charset="0"/>
              </a:rPr>
              <a:t>)</a:t>
            </a:r>
            <a:r>
              <a:rPr lang="fr-FR" dirty="0" err="1">
                <a:latin typeface="Arial" charset="0"/>
                <a:ea typeface="ＭＳ Ｐゴシック" charset="0"/>
              </a:rPr>
              <a:t>Define</a:t>
            </a:r>
            <a:r>
              <a:rPr lang="fr-FR" dirty="0">
                <a:latin typeface="Arial" charset="0"/>
                <a:ea typeface="ＭＳ Ｐゴシック" charset="0"/>
              </a:rPr>
              <a:t> the solution </a:t>
            </a:r>
            <a:r>
              <a:rPr lang="fr-FR" dirty="0" err="1">
                <a:latin typeface="Arial" charset="0"/>
                <a:ea typeface="ＭＳ Ｐゴシック" charset="0"/>
              </a:rPr>
              <a:t>that</a:t>
            </a:r>
            <a:r>
              <a:rPr lang="fr-FR" dirty="0">
                <a:latin typeface="Arial" charset="0"/>
                <a:ea typeface="ＭＳ Ｐゴシック" charset="0"/>
              </a:rPr>
              <a:t> best </a:t>
            </a:r>
            <a:r>
              <a:rPr lang="fr-FR" dirty="0" err="1">
                <a:latin typeface="Arial" charset="0"/>
                <a:ea typeface="ＭＳ Ｐゴシック" charset="0"/>
              </a:rPr>
              <a:t>meets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stakes</a:t>
            </a:r>
            <a:endParaRPr lang="fr-FR" dirty="0">
              <a:latin typeface="Arial" charset="0"/>
              <a:ea typeface="ＭＳ Ｐゴシック" charset="0"/>
            </a:endParaRPr>
          </a:p>
          <a:p>
            <a:pPr marL="533400" lvl="1" indent="0">
              <a:lnSpc>
                <a:spcPct val="90000"/>
              </a:lnSpc>
              <a:buFont typeface="Arial" charset="0"/>
              <a:buNone/>
            </a:pPr>
            <a:endParaRPr lang="fr-FR" dirty="0">
              <a:latin typeface="Arial" charset="0"/>
              <a:ea typeface="ＭＳ Ｐゴシック" charset="0"/>
            </a:endParaRPr>
          </a:p>
        </p:txBody>
      </p:sp>
      <p:grpSp>
        <p:nvGrpSpPr>
          <p:cNvPr id="49155" name="Group 21"/>
          <p:cNvGrpSpPr>
            <a:grpSpLocks/>
          </p:cNvGrpSpPr>
          <p:nvPr/>
        </p:nvGrpSpPr>
        <p:grpSpPr bwMode="auto">
          <a:xfrm>
            <a:off x="512763" y="1352550"/>
            <a:ext cx="3487737" cy="781050"/>
            <a:chOff x="323" y="852"/>
            <a:chExt cx="2197" cy="492"/>
          </a:xfrm>
        </p:grpSpPr>
        <p:sp>
          <p:nvSpPr>
            <p:cNvPr id="49159" name="AutoShape 15"/>
            <p:cNvSpPr>
              <a:spLocks noChangeArrowheads="1"/>
            </p:cNvSpPr>
            <p:nvPr/>
          </p:nvSpPr>
          <p:spPr bwMode="auto">
            <a:xfrm>
              <a:off x="323" y="852"/>
              <a:ext cx="688" cy="492"/>
            </a:xfrm>
            <a:prstGeom prst="rightArrow">
              <a:avLst>
                <a:gd name="adj1" fmla="val 50000"/>
                <a:gd name="adj2" fmla="val 34959"/>
              </a:avLst>
            </a:prstGeom>
            <a:noFill/>
            <a:ln w="12700">
              <a:solidFill>
                <a:srgbClr val="465F7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49160" name="Text Box 16"/>
            <p:cNvSpPr txBox="1">
              <a:spLocks noChangeArrowheads="1"/>
            </p:cNvSpPr>
            <p:nvPr/>
          </p:nvSpPr>
          <p:spPr bwMode="auto">
            <a:xfrm>
              <a:off x="413" y="1010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465F7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rgbClr val="5F5F5F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3pPr>
              <a:lvl4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>
                  <a:solidFill>
                    <a:srgbClr val="000000"/>
                  </a:solidFill>
                </a:rPr>
                <a:t>Idea</a:t>
              </a:r>
            </a:p>
          </p:txBody>
        </p:sp>
        <p:sp>
          <p:nvSpPr>
            <p:cNvPr id="49161" name="AutoShape 17"/>
            <p:cNvSpPr>
              <a:spLocks noChangeArrowheads="1"/>
            </p:cNvSpPr>
            <p:nvPr/>
          </p:nvSpPr>
          <p:spPr bwMode="auto">
            <a:xfrm>
              <a:off x="1077" y="852"/>
              <a:ext cx="688" cy="492"/>
            </a:xfrm>
            <a:prstGeom prst="rightArrow">
              <a:avLst>
                <a:gd name="adj1" fmla="val 50000"/>
                <a:gd name="adj2" fmla="val 34959"/>
              </a:avLst>
            </a:prstGeom>
            <a:noFill/>
            <a:ln w="12700">
              <a:solidFill>
                <a:srgbClr val="465F7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49162" name="Text Box 18"/>
            <p:cNvSpPr txBox="1">
              <a:spLocks noChangeArrowheads="1"/>
            </p:cNvSpPr>
            <p:nvPr/>
          </p:nvSpPr>
          <p:spPr bwMode="auto">
            <a:xfrm>
              <a:off x="1167" y="1010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465F7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rgbClr val="5F5F5F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3pPr>
              <a:lvl4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>
                  <a:solidFill>
                    <a:srgbClr val="000000"/>
                  </a:solidFill>
                </a:rPr>
                <a:t>Stakes</a:t>
              </a:r>
            </a:p>
          </p:txBody>
        </p:sp>
        <p:sp>
          <p:nvSpPr>
            <p:cNvPr id="49163" name="AutoShape 19"/>
            <p:cNvSpPr>
              <a:spLocks noChangeArrowheads="1"/>
            </p:cNvSpPr>
            <p:nvPr/>
          </p:nvSpPr>
          <p:spPr bwMode="auto">
            <a:xfrm>
              <a:off x="1832" y="852"/>
              <a:ext cx="688" cy="492"/>
            </a:xfrm>
            <a:prstGeom prst="rightArrow">
              <a:avLst>
                <a:gd name="adj1" fmla="val 50000"/>
                <a:gd name="adj2" fmla="val 34959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465F7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49164" name="Text Box 20"/>
            <p:cNvSpPr txBox="1">
              <a:spLocks noChangeArrowheads="1"/>
            </p:cNvSpPr>
            <p:nvPr/>
          </p:nvSpPr>
          <p:spPr bwMode="auto">
            <a:xfrm>
              <a:off x="1922" y="1010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465F7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rgbClr val="5F5F5F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3pPr>
              <a:lvl4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rgbClr val="77777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>
                  <a:solidFill>
                    <a:srgbClr val="000000"/>
                  </a:solidFill>
                </a:rPr>
                <a:t>Solution</a:t>
              </a:r>
            </a:p>
          </p:txBody>
        </p:sp>
      </p:grpSp>
      <p:sp>
        <p:nvSpPr>
          <p:cNvPr id="49156" name="Espace réservé du contenu 3"/>
          <p:cNvSpPr txBox="1">
            <a:spLocks/>
          </p:cNvSpPr>
          <p:nvPr/>
        </p:nvSpPr>
        <p:spPr bwMode="auto">
          <a:xfrm rot="-1582662">
            <a:off x="7010400" y="1370013"/>
            <a:ext cx="1784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5050"/>
              </a:buClr>
            </a:pPr>
            <a:r>
              <a:rPr lang="fr-FR" sz="2800">
                <a:latin typeface="Handwriting - Dakota" charset="0"/>
              </a:rPr>
              <a:t>What</a:t>
            </a:r>
            <a:r>
              <a:rPr lang="fr-FR" sz="2800" dirty="0">
                <a:latin typeface="Handwriting - Dakota" charset="0"/>
              </a:rPr>
              <a:t> ?</a:t>
            </a:r>
          </a:p>
        </p:txBody>
      </p:sp>
      <p:pic>
        <p:nvPicPr>
          <p:cNvPr id="49157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95575"/>
            <a:ext cx="37830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 rot="16200000">
            <a:off x="3404393" y="4596607"/>
            <a:ext cx="1039813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>
                <a:solidFill>
                  <a:schemeClr val="bg1">
                    <a:lumMod val="50000"/>
                  </a:schemeClr>
                </a:solidFill>
              </a:rPr>
              <a:t>source : www.sxc.hu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Project </a:t>
            </a:r>
            <a:r>
              <a:rPr lang="fr-FR" dirty="0" err="1"/>
              <a:t>Proposal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31353" y="1865313"/>
            <a:ext cx="4625975" cy="459422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15" y="1924050"/>
            <a:ext cx="45402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41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Contents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 sz="2400">
                <a:latin typeface="Arial" charset="0"/>
                <a:ea typeface="ＭＳ Ｐゴシック" charset="0"/>
              </a:rPr>
              <a:t>Context</a:t>
            </a:r>
          </a:p>
          <a:p>
            <a:r>
              <a:rPr lang="fr-CH" sz="2400">
                <a:latin typeface="Arial" charset="0"/>
                <a:ea typeface="ＭＳ Ｐゴシック" charset="0"/>
              </a:rPr>
              <a:t>Objectives </a:t>
            </a:r>
          </a:p>
          <a:p>
            <a:r>
              <a:rPr lang="fr-CH" sz="2400">
                <a:latin typeface="Arial" charset="0"/>
                <a:ea typeface="ＭＳ Ｐゴシック" charset="0"/>
              </a:rPr>
              <a:t>Macro-planning</a:t>
            </a:r>
          </a:p>
          <a:p>
            <a:r>
              <a:rPr lang="fr-CH" sz="2400">
                <a:latin typeface="Arial" charset="0"/>
                <a:ea typeface="ＭＳ Ｐゴシック" charset="0"/>
              </a:rPr>
              <a:t>Costs</a:t>
            </a:r>
          </a:p>
          <a:p>
            <a:r>
              <a:rPr lang="fr-CH" sz="2400">
                <a:latin typeface="Arial" charset="0"/>
                <a:ea typeface="ＭＳ Ｐゴシック" charset="0"/>
              </a:rPr>
              <a:t>Risks</a:t>
            </a:r>
          </a:p>
          <a:p>
            <a:r>
              <a:rPr lang="fr-CH" sz="2400">
                <a:latin typeface="Arial" charset="0"/>
                <a:ea typeface="ＭＳ Ｐゴシック" charset="0"/>
              </a:rPr>
              <a:t>Success criteria</a:t>
            </a:r>
          </a:p>
          <a:p>
            <a:endParaRPr lang="fr-CH" sz="24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latin typeface="Arial" charset="0"/>
                <a:ea typeface="ＭＳ Ｐゴシック" charset="0"/>
              </a:rPr>
              <a:t>Context</a:t>
            </a:r>
            <a:endParaRPr lang="fr-CH" dirty="0">
              <a:latin typeface="Arial" charset="0"/>
              <a:ea typeface="ＭＳ Ｐゴシック" charset="0"/>
            </a:endParaRPr>
          </a:p>
        </p:txBody>
      </p:sp>
      <p:sp>
        <p:nvSpPr>
          <p:cNvPr id="55298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Objective description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  <a:cs typeface="ＭＳ Ｐゴシック" charset="0"/>
              </a:rPr>
              <a:t>Facts that lead to the project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  <a:cs typeface="ＭＳ Ｐゴシック" charset="0"/>
              </a:rPr>
              <a:t>No subjective aspects</a:t>
            </a:r>
          </a:p>
          <a:p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55299" name="Image 2" descr="Capture d’écran 2010-10-25 à 17.4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3506788"/>
            <a:ext cx="35464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" charset="0"/>
                <a:ea typeface="ＭＳ Ｐゴシック" charset="0"/>
              </a:rPr>
              <a:t>Objectives: how to diminish the confusion ?</a:t>
            </a:r>
          </a:p>
        </p:txBody>
      </p:sp>
      <p:sp>
        <p:nvSpPr>
          <p:cNvPr id="58370" name="ZoneTexte 1"/>
          <p:cNvSpPr txBox="1">
            <a:spLocks noChangeArrowheads="1"/>
          </p:cNvSpPr>
          <p:nvPr/>
        </p:nvSpPr>
        <p:spPr bwMode="auto">
          <a:xfrm rot="20236738">
            <a:off x="1352550" y="1924050"/>
            <a:ext cx="1082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5050"/>
              </a:buClr>
              <a:defRPr/>
            </a:pPr>
            <a:r>
              <a:rPr lang="en-AU" altLang="fr-FR" sz="180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diminish</a:t>
            </a:r>
          </a:p>
          <a:p>
            <a:pPr algn="ctr" eaLnBrk="1" hangingPunct="1">
              <a:spcBef>
                <a:spcPct val="20000"/>
              </a:spcBef>
              <a:buClr>
                <a:srgbClr val="FF5050"/>
              </a:buClr>
              <a:defRPr/>
            </a:pPr>
            <a:r>
              <a:rPr lang="en-AU" altLang="fr-FR" sz="180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illiteracy </a:t>
            </a:r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541338" y="4749800"/>
            <a:ext cx="212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5050"/>
              </a:buClr>
              <a:defRPr/>
            </a:pPr>
            <a:r>
              <a:rPr lang="en-AU" altLang="fr-FR" sz="180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improve our </a:t>
            </a:r>
          </a:p>
          <a:p>
            <a:pPr algn="ctr" eaLnBrk="1" hangingPunct="1">
              <a:spcBef>
                <a:spcPct val="20000"/>
              </a:spcBef>
              <a:buClr>
                <a:srgbClr val="FF5050"/>
              </a:buClr>
              <a:defRPr/>
            </a:pPr>
            <a:r>
              <a:rPr lang="en-AU" altLang="fr-FR" sz="180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foundation visibility</a:t>
            </a:r>
          </a:p>
        </p:txBody>
      </p:sp>
      <p:sp>
        <p:nvSpPr>
          <p:cNvPr id="58372" name="ZoneTexte 4"/>
          <p:cNvSpPr txBox="1">
            <a:spLocks noChangeArrowheads="1"/>
          </p:cNvSpPr>
          <p:nvPr/>
        </p:nvSpPr>
        <p:spPr bwMode="auto">
          <a:xfrm rot="-888293">
            <a:off x="5765800" y="5006975"/>
            <a:ext cx="2855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5050"/>
              </a:buClr>
              <a:defRPr/>
            </a:pPr>
            <a:r>
              <a:rPr lang="en-AU" altLang="fr-FR" sz="180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provide access to education</a:t>
            </a:r>
          </a:p>
        </p:txBody>
      </p:sp>
      <p:sp>
        <p:nvSpPr>
          <p:cNvPr id="58373" name="ZoneTexte 5"/>
          <p:cNvSpPr txBox="1">
            <a:spLocks noChangeArrowheads="1"/>
          </p:cNvSpPr>
          <p:nvPr/>
        </p:nvSpPr>
        <p:spPr bwMode="auto">
          <a:xfrm rot="1488304">
            <a:off x="5456238" y="2174875"/>
            <a:ext cx="159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5050"/>
              </a:buClr>
              <a:defRPr/>
            </a:pPr>
            <a:r>
              <a:rPr lang="en-AU" altLang="fr-FR" sz="180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build a school</a:t>
            </a:r>
          </a:p>
        </p:txBody>
      </p:sp>
      <p:sp>
        <p:nvSpPr>
          <p:cNvPr id="58374" name="ZoneTexte 6"/>
          <p:cNvSpPr txBox="1">
            <a:spLocks noChangeArrowheads="1"/>
          </p:cNvSpPr>
          <p:nvPr/>
        </p:nvSpPr>
        <p:spPr bwMode="auto">
          <a:xfrm rot="995101">
            <a:off x="2419350" y="3527425"/>
            <a:ext cx="375126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5050"/>
              </a:buClr>
              <a:defRPr/>
            </a:pPr>
            <a:r>
              <a:rPr lang="en-AU" altLang="fr-FR" sz="180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improve women </a:t>
            </a:r>
          </a:p>
          <a:p>
            <a:pPr algn="ctr" eaLnBrk="1" hangingPunct="1">
              <a:spcBef>
                <a:spcPct val="20000"/>
              </a:spcBef>
              <a:buClr>
                <a:srgbClr val="FF5050"/>
              </a:buClr>
              <a:defRPr/>
            </a:pPr>
            <a:r>
              <a:rPr lang="en-AU" altLang="fr-FR" sz="180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social and professional integration</a:t>
            </a:r>
          </a:p>
        </p:txBody>
      </p:sp>
      <p:sp>
        <p:nvSpPr>
          <p:cNvPr id="58375" name="ZoneTexte 3"/>
          <p:cNvSpPr txBox="1">
            <a:spLocks noChangeArrowheads="1"/>
          </p:cNvSpPr>
          <p:nvPr/>
        </p:nvSpPr>
        <p:spPr bwMode="auto">
          <a:xfrm>
            <a:off x="6021388" y="3563938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5050"/>
              </a:buClr>
            </a:pPr>
            <a:r>
              <a:rPr lang="en-AU" sz="1800">
                <a:solidFill>
                  <a:srgbClr val="7F7F7F"/>
                </a:solidFill>
              </a:rPr>
              <a:t>…</a:t>
            </a:r>
          </a:p>
        </p:txBody>
      </p:sp>
      <p:sp>
        <p:nvSpPr>
          <p:cNvPr id="58376" name="ZoneTexte 8"/>
          <p:cNvSpPr txBox="1">
            <a:spLocks noChangeArrowheads="1"/>
          </p:cNvSpPr>
          <p:nvPr/>
        </p:nvSpPr>
        <p:spPr bwMode="auto">
          <a:xfrm rot="-906447">
            <a:off x="3594100" y="5135563"/>
            <a:ext cx="414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5050"/>
              </a:buClr>
            </a:pPr>
            <a:r>
              <a:rPr lang="en-AU" sz="1800">
                <a:solidFill>
                  <a:srgbClr val="7F7F7F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Program</a:t>
            </a: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33911" y="1417125"/>
            <a:ext cx="7741722" cy="4324108"/>
          </a:xfrm>
        </p:spPr>
        <p:txBody>
          <a:bodyPr/>
          <a:lstStyle/>
          <a:p>
            <a:pPr marL="419100" indent="-419100">
              <a:lnSpc>
                <a:spcPct val="80000"/>
              </a:lnSpc>
              <a:buFontTx/>
              <a:buNone/>
            </a:pPr>
            <a:r>
              <a:rPr lang="fr-CH" sz="1600" b="1" dirty="0">
                <a:latin typeface="Arial" charset="0"/>
                <a:ea typeface="ＭＳ Ｐゴシック" charset="0"/>
              </a:rPr>
              <a:t>Day 1: 9h15 - 18h30</a:t>
            </a:r>
          </a:p>
          <a:p>
            <a:pPr marL="419100" indent="-419100">
              <a:lnSpc>
                <a:spcPct val="80000"/>
              </a:lnSpc>
              <a:buFontTx/>
              <a:buNone/>
            </a:pPr>
            <a:r>
              <a:rPr lang="fr-CH" sz="1400" dirty="0">
                <a:latin typeface="Arial" charset="0"/>
                <a:ea typeface="ＭＳ Ｐゴシック" charset="0"/>
              </a:rPr>
              <a:t>Project management </a:t>
            </a:r>
            <a:r>
              <a:rPr lang="fr-CH" sz="1400" dirty="0" err="1">
                <a:latin typeface="Arial" charset="0"/>
                <a:ea typeface="ＭＳ Ｐゴシック" charset="0"/>
              </a:rPr>
              <a:t>overview</a:t>
            </a:r>
            <a:endParaRPr lang="fr-CH" sz="1400" dirty="0">
              <a:latin typeface="Arial" charset="0"/>
              <a:ea typeface="ＭＳ Ｐゴシック" charset="0"/>
            </a:endParaRPr>
          </a:p>
          <a:p>
            <a:pPr marL="419100" indent="-419100">
              <a:lnSpc>
                <a:spcPct val="80000"/>
              </a:lnSpc>
              <a:buFontTx/>
              <a:buNone/>
            </a:pPr>
            <a:r>
              <a:rPr lang="fr-CH" sz="1400" dirty="0">
                <a:latin typeface="Arial" charset="0"/>
                <a:ea typeface="ＭＳ Ｐゴシック" charset="0"/>
              </a:rPr>
              <a:t>Project initiation</a:t>
            </a:r>
          </a:p>
          <a:p>
            <a:pPr lvl="1">
              <a:lnSpc>
                <a:spcPct val="80000"/>
              </a:lnSpc>
            </a:pPr>
            <a:r>
              <a:rPr lang="fr-CH" sz="1200" dirty="0">
                <a:latin typeface="Arial" charset="0"/>
                <a:ea typeface="ＭＳ Ｐゴシック" charset="0"/>
              </a:rPr>
              <a:t>Theory</a:t>
            </a:r>
          </a:p>
          <a:p>
            <a:pPr lvl="1">
              <a:lnSpc>
                <a:spcPct val="80000"/>
              </a:lnSpc>
            </a:pPr>
            <a:r>
              <a:rPr lang="fr-CH" sz="1200" dirty="0">
                <a:latin typeface="Arial" charset="0"/>
                <a:ea typeface="ＭＳ Ｐゴシック" charset="0"/>
              </a:rPr>
              <a:t>Practice: Project Management Simulation</a:t>
            </a:r>
          </a:p>
          <a:p>
            <a:pPr marL="419100" indent="-419100">
              <a:lnSpc>
                <a:spcPct val="80000"/>
              </a:lnSpc>
              <a:buFontTx/>
              <a:buNone/>
            </a:pPr>
            <a:endParaRPr lang="fr-CH" sz="1600" b="1" dirty="0">
              <a:latin typeface="Arial" charset="0"/>
              <a:ea typeface="ＭＳ Ｐゴシック" charset="0"/>
            </a:endParaRPr>
          </a:p>
          <a:p>
            <a:pPr marL="419100" indent="-419100">
              <a:lnSpc>
                <a:spcPct val="80000"/>
              </a:lnSpc>
              <a:buFontTx/>
              <a:buNone/>
            </a:pPr>
            <a:endParaRPr lang="fr-CH" sz="1600" b="1" dirty="0">
              <a:latin typeface="Arial" charset="0"/>
              <a:ea typeface="ＭＳ Ｐゴシック" charset="0"/>
            </a:endParaRPr>
          </a:p>
          <a:p>
            <a:pPr marL="419100" indent="-419100">
              <a:lnSpc>
                <a:spcPct val="80000"/>
              </a:lnSpc>
              <a:buFontTx/>
              <a:buNone/>
            </a:pPr>
            <a:r>
              <a:rPr lang="fr-CH" sz="1600" b="1" dirty="0">
                <a:latin typeface="Arial" charset="0"/>
                <a:ea typeface="ＭＳ Ｐゴシック" charset="0"/>
              </a:rPr>
              <a:t>Day 2: 9h15 – 18h30</a:t>
            </a:r>
          </a:p>
          <a:p>
            <a:pPr marL="419100" indent="-419100">
              <a:lnSpc>
                <a:spcPct val="80000"/>
              </a:lnSpc>
              <a:buFontTx/>
              <a:buNone/>
            </a:pPr>
            <a:r>
              <a:rPr lang="fr-CH" sz="1400" dirty="0">
                <a:latin typeface="Arial" charset="0"/>
                <a:ea typeface="ＭＳ Ｐゴシック" charset="0"/>
              </a:rPr>
              <a:t>Project planning</a:t>
            </a:r>
          </a:p>
          <a:p>
            <a:pPr lvl="1">
              <a:lnSpc>
                <a:spcPct val="80000"/>
              </a:lnSpc>
            </a:pPr>
            <a:r>
              <a:rPr lang="fr-CH" sz="1200" dirty="0">
                <a:latin typeface="Arial" charset="0"/>
                <a:ea typeface="ＭＳ Ｐゴシック" charset="0"/>
              </a:rPr>
              <a:t>Theory </a:t>
            </a:r>
          </a:p>
          <a:p>
            <a:pPr lvl="1">
              <a:lnSpc>
                <a:spcPct val="80000"/>
              </a:lnSpc>
            </a:pPr>
            <a:r>
              <a:rPr lang="fr-CH" sz="1200" dirty="0">
                <a:latin typeface="Arial" charset="0"/>
                <a:ea typeface="ＭＳ Ｐゴシック" charset="0"/>
              </a:rPr>
              <a:t>Practice: Project Management Simulation</a:t>
            </a:r>
          </a:p>
          <a:p>
            <a:pPr lvl="1">
              <a:lnSpc>
                <a:spcPct val="80000"/>
              </a:lnSpc>
            </a:pPr>
            <a:endParaRPr lang="fr-CH" sz="1200" dirty="0">
              <a:latin typeface="Arial" charset="0"/>
              <a:ea typeface="ＭＳ Ｐゴシック" charset="0"/>
            </a:endParaRPr>
          </a:p>
          <a:p>
            <a:pPr marL="419100" indent="-419100">
              <a:lnSpc>
                <a:spcPct val="80000"/>
              </a:lnSpc>
              <a:buFontTx/>
              <a:buNone/>
            </a:pPr>
            <a:endParaRPr lang="fr-CH" sz="1600" b="1" dirty="0">
              <a:latin typeface="Arial" charset="0"/>
              <a:ea typeface="ＭＳ Ｐゴシック" charset="0"/>
            </a:endParaRPr>
          </a:p>
          <a:p>
            <a:pPr marL="419100" indent="-419100">
              <a:lnSpc>
                <a:spcPct val="80000"/>
              </a:lnSpc>
              <a:buFontTx/>
              <a:buNone/>
            </a:pPr>
            <a:r>
              <a:rPr lang="fr-CH" sz="1600" b="1" dirty="0">
                <a:latin typeface="Arial" charset="0"/>
                <a:ea typeface="ＭＳ Ｐゴシック" charset="0"/>
              </a:rPr>
              <a:t>Day 3: 9h15 – 17h30</a:t>
            </a:r>
          </a:p>
          <a:p>
            <a:pPr marL="419100" indent="-419100">
              <a:lnSpc>
                <a:spcPct val="80000"/>
              </a:lnSpc>
              <a:buFontTx/>
              <a:buNone/>
            </a:pPr>
            <a:r>
              <a:rPr lang="fr-CH" sz="1400" dirty="0">
                <a:latin typeface="Arial" charset="0"/>
                <a:ea typeface="ＭＳ Ｐゴシック" charset="0"/>
              </a:rPr>
              <a:t>Project </a:t>
            </a:r>
            <a:r>
              <a:rPr lang="fr-CH" sz="1400" dirty="0" err="1">
                <a:latin typeface="Arial" charset="0"/>
                <a:ea typeface="ＭＳ Ｐゴシック" charset="0"/>
              </a:rPr>
              <a:t>execution</a:t>
            </a:r>
            <a:r>
              <a:rPr lang="fr-CH" sz="1400" dirty="0">
                <a:latin typeface="Arial" charset="0"/>
                <a:ea typeface="ＭＳ Ｐゴシック" charset="0"/>
              </a:rPr>
              <a:t> and </a:t>
            </a:r>
            <a:r>
              <a:rPr lang="fr-CH" sz="1400" dirty="0" err="1">
                <a:latin typeface="Arial" charset="0"/>
                <a:ea typeface="ＭＳ Ｐゴシック" charset="0"/>
              </a:rPr>
              <a:t>closure</a:t>
            </a:r>
            <a:endParaRPr lang="fr-CH" sz="14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fr-CH" sz="1200" dirty="0">
                <a:latin typeface="Arial" charset="0"/>
                <a:ea typeface="ＭＳ Ｐゴシック" charset="0"/>
              </a:rPr>
              <a:t>Theory </a:t>
            </a:r>
          </a:p>
          <a:p>
            <a:pPr lvl="1">
              <a:lnSpc>
                <a:spcPct val="80000"/>
              </a:lnSpc>
            </a:pPr>
            <a:r>
              <a:rPr lang="fr-CH" sz="1200" dirty="0">
                <a:latin typeface="Arial" charset="0"/>
                <a:ea typeface="ＭＳ Ｐゴシック" charset="0"/>
              </a:rPr>
              <a:t>Practice: Project Management Simulation</a:t>
            </a:r>
          </a:p>
          <a:p>
            <a:pPr lvl="1">
              <a:lnSpc>
                <a:spcPct val="80000"/>
              </a:lnSpc>
            </a:pPr>
            <a:endParaRPr lang="fr-CH" sz="1200" dirty="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CH" sz="1400" dirty="0" err="1">
                <a:latin typeface="Arial" charset="0"/>
                <a:ea typeface="ＭＳ Ｐゴシック" charset="0"/>
              </a:rPr>
              <a:t>Synthesis</a:t>
            </a:r>
            <a:endParaRPr lang="fr-CH" sz="1400" dirty="0">
              <a:latin typeface="Arial" charset="0"/>
              <a:ea typeface="ＭＳ Ｐゴシック" charset="0"/>
            </a:endParaRPr>
          </a:p>
          <a:p>
            <a:pPr marL="419100" indent="-419100">
              <a:lnSpc>
                <a:spcPct val="80000"/>
              </a:lnSpc>
            </a:pPr>
            <a:endParaRPr lang="fr-CH" sz="1400" dirty="0">
              <a:latin typeface="Arial" charset="0"/>
              <a:ea typeface="ＭＳ Ｐゴシック" charset="0"/>
            </a:endParaRPr>
          </a:p>
          <a:p>
            <a:pPr marL="419100" indent="-419100">
              <a:lnSpc>
                <a:spcPct val="80000"/>
              </a:lnSpc>
              <a:buFontTx/>
              <a:buNone/>
            </a:pPr>
            <a:endParaRPr lang="fr-FR" sz="16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5" name="Rectangle 4"/>
          <p:cNvSpPr>
            <a:spLocks noChangeArrowheads="1"/>
          </p:cNvSpPr>
          <p:nvPr/>
        </p:nvSpPr>
        <p:spPr bwMode="auto">
          <a:xfrm>
            <a:off x="476568" y="1466850"/>
            <a:ext cx="3433762" cy="1111250"/>
          </a:xfrm>
          <a:prstGeom prst="rect">
            <a:avLst/>
          </a:prstGeom>
          <a:noFill/>
          <a:ln w="9525">
            <a:solidFill>
              <a:srgbClr val="465F7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rgbClr val="FF5050"/>
              </a:buClr>
            </a:pPr>
            <a:endParaRPr lang="en-CA" sz="1600">
              <a:solidFill>
                <a:srgbClr val="595959"/>
              </a:solidFill>
            </a:endParaRPr>
          </a:p>
        </p:txBody>
      </p:sp>
      <p:sp>
        <p:nvSpPr>
          <p:cNvPr id="88076" name="Text Box 8"/>
          <p:cNvSpPr txBox="1">
            <a:spLocks noChangeArrowheads="1"/>
          </p:cNvSpPr>
          <p:nvPr/>
        </p:nvSpPr>
        <p:spPr bwMode="auto">
          <a:xfrm>
            <a:off x="486093" y="1470025"/>
            <a:ext cx="3352800" cy="87947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6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Overall Objectives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Project's contribution to policy or program objectives</a:t>
            </a:r>
          </a:p>
        </p:txBody>
      </p:sp>
      <p:sp>
        <p:nvSpPr>
          <p:cNvPr id="88073" name="Rectangle 11"/>
          <p:cNvSpPr>
            <a:spLocks noChangeArrowheads="1"/>
          </p:cNvSpPr>
          <p:nvPr/>
        </p:nvSpPr>
        <p:spPr bwMode="auto">
          <a:xfrm>
            <a:off x="484505" y="3094038"/>
            <a:ext cx="3425825" cy="1139825"/>
          </a:xfrm>
          <a:prstGeom prst="rect">
            <a:avLst/>
          </a:prstGeom>
          <a:noFill/>
          <a:ln w="9525">
            <a:solidFill>
              <a:srgbClr val="465F7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rgbClr val="FF5050"/>
              </a:buClr>
            </a:pPr>
            <a:endParaRPr lang="en-CA" sz="1600">
              <a:solidFill>
                <a:srgbClr val="595959"/>
              </a:solidFill>
            </a:endParaRPr>
          </a:p>
        </p:txBody>
      </p:sp>
      <p:sp>
        <p:nvSpPr>
          <p:cNvPr id="88074" name="Text Box 12"/>
          <p:cNvSpPr txBox="1">
            <a:spLocks noChangeArrowheads="1"/>
          </p:cNvSpPr>
          <p:nvPr/>
        </p:nvSpPr>
        <p:spPr bwMode="auto">
          <a:xfrm>
            <a:off x="509905" y="3117850"/>
            <a:ext cx="2970213" cy="88106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6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Purposes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Direct benefits to the target group(s)</a:t>
            </a:r>
          </a:p>
        </p:txBody>
      </p:sp>
      <p:sp>
        <p:nvSpPr>
          <p:cNvPr id="88071" name="Rectangle 14"/>
          <p:cNvSpPr>
            <a:spLocks noChangeArrowheads="1"/>
          </p:cNvSpPr>
          <p:nvPr/>
        </p:nvSpPr>
        <p:spPr bwMode="auto">
          <a:xfrm>
            <a:off x="470218" y="4743450"/>
            <a:ext cx="3440112" cy="1111250"/>
          </a:xfrm>
          <a:prstGeom prst="rect">
            <a:avLst/>
          </a:prstGeom>
          <a:noFill/>
          <a:ln w="9525">
            <a:solidFill>
              <a:srgbClr val="465F7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rgbClr val="FF5050"/>
              </a:buClr>
            </a:pPr>
            <a:endParaRPr lang="en-CA" sz="1600">
              <a:solidFill>
                <a:srgbClr val="595959"/>
              </a:solidFill>
            </a:endParaRPr>
          </a:p>
        </p:txBody>
      </p:sp>
      <p:sp>
        <p:nvSpPr>
          <p:cNvPr id="88072" name="Text Box 15"/>
          <p:cNvSpPr txBox="1">
            <a:spLocks noChangeArrowheads="1"/>
          </p:cNvSpPr>
          <p:nvPr/>
        </p:nvSpPr>
        <p:spPr bwMode="auto">
          <a:xfrm>
            <a:off x="463868" y="4746625"/>
            <a:ext cx="3111500" cy="87947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6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Results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Tangible products or services delivered by the project</a:t>
            </a:r>
          </a:p>
        </p:txBody>
      </p:sp>
      <p:sp>
        <p:nvSpPr>
          <p:cNvPr id="60420" name="Line 28"/>
          <p:cNvSpPr>
            <a:spLocks noChangeShapeType="1"/>
          </p:cNvSpPr>
          <p:nvPr/>
        </p:nvSpPr>
        <p:spPr bwMode="auto">
          <a:xfrm>
            <a:off x="1860868" y="2671763"/>
            <a:ext cx="0" cy="303212"/>
          </a:xfrm>
          <a:prstGeom prst="line">
            <a:avLst/>
          </a:prstGeom>
          <a:noFill/>
          <a:ln w="9525">
            <a:solidFill>
              <a:srgbClr val="465F7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fr-FR">
              <a:solidFill>
                <a:schemeClr val="bg2">
                  <a:lumMod val="5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60421" name="Line 29"/>
          <p:cNvSpPr>
            <a:spLocks noChangeShapeType="1"/>
          </p:cNvSpPr>
          <p:nvPr/>
        </p:nvSpPr>
        <p:spPr bwMode="auto">
          <a:xfrm>
            <a:off x="1891030" y="4340225"/>
            <a:ext cx="0" cy="304800"/>
          </a:xfrm>
          <a:prstGeom prst="line">
            <a:avLst/>
          </a:prstGeom>
          <a:noFill/>
          <a:ln w="9525">
            <a:solidFill>
              <a:srgbClr val="465F7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fr-FR">
              <a:solidFill>
                <a:schemeClr val="bg2">
                  <a:lumMod val="5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594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 charset="0"/>
                <a:ea typeface="ＭＳ Ｐゴシック" charset="0"/>
              </a:rPr>
              <a:t>Organizing objectives</a:t>
            </a:r>
          </a:p>
        </p:txBody>
      </p:sp>
      <p:cxnSp>
        <p:nvCxnSpPr>
          <p:cNvPr id="59402" name="Connecteur droit 3"/>
          <p:cNvCxnSpPr>
            <a:cxnSpLocks noChangeShapeType="1"/>
          </p:cNvCxnSpPr>
          <p:nvPr/>
        </p:nvCxnSpPr>
        <p:spPr bwMode="auto">
          <a:xfrm>
            <a:off x="4341813" y="2505075"/>
            <a:ext cx="4384675" cy="0"/>
          </a:xfrm>
          <a:prstGeom prst="line">
            <a:avLst/>
          </a:prstGeom>
          <a:noFill/>
          <a:ln w="9525">
            <a:solidFill>
              <a:srgbClr val="465F7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403" name="Connecteur droit 20"/>
          <p:cNvCxnSpPr>
            <a:cxnSpLocks noChangeShapeType="1"/>
          </p:cNvCxnSpPr>
          <p:nvPr/>
        </p:nvCxnSpPr>
        <p:spPr bwMode="auto">
          <a:xfrm>
            <a:off x="4341813" y="1903413"/>
            <a:ext cx="4384675" cy="0"/>
          </a:xfrm>
          <a:prstGeom prst="line">
            <a:avLst/>
          </a:prstGeom>
          <a:noFill/>
          <a:ln w="9525">
            <a:solidFill>
              <a:srgbClr val="465F7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404" name="Connecteur droit 21"/>
          <p:cNvCxnSpPr>
            <a:cxnSpLocks noChangeShapeType="1"/>
          </p:cNvCxnSpPr>
          <p:nvPr/>
        </p:nvCxnSpPr>
        <p:spPr bwMode="auto">
          <a:xfrm>
            <a:off x="4341813" y="4168775"/>
            <a:ext cx="4384675" cy="0"/>
          </a:xfrm>
          <a:prstGeom prst="line">
            <a:avLst/>
          </a:prstGeom>
          <a:noFill/>
          <a:ln w="9525">
            <a:solidFill>
              <a:srgbClr val="465F7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405" name="Connecteur droit 22"/>
          <p:cNvCxnSpPr>
            <a:cxnSpLocks noChangeShapeType="1"/>
          </p:cNvCxnSpPr>
          <p:nvPr/>
        </p:nvCxnSpPr>
        <p:spPr bwMode="auto">
          <a:xfrm>
            <a:off x="4341813" y="3590925"/>
            <a:ext cx="4384675" cy="0"/>
          </a:xfrm>
          <a:prstGeom prst="line">
            <a:avLst/>
          </a:prstGeom>
          <a:noFill/>
          <a:ln w="9525">
            <a:solidFill>
              <a:srgbClr val="465F7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Connecteur droit 23"/>
          <p:cNvCxnSpPr>
            <a:cxnSpLocks noChangeShapeType="1"/>
          </p:cNvCxnSpPr>
          <p:nvPr/>
        </p:nvCxnSpPr>
        <p:spPr bwMode="auto">
          <a:xfrm>
            <a:off x="4341813" y="5843588"/>
            <a:ext cx="4384675" cy="0"/>
          </a:xfrm>
          <a:prstGeom prst="line">
            <a:avLst/>
          </a:prstGeom>
          <a:noFill/>
          <a:ln w="9525">
            <a:solidFill>
              <a:srgbClr val="465F7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407" name="Connecteur droit 24"/>
          <p:cNvCxnSpPr>
            <a:cxnSpLocks noChangeShapeType="1"/>
          </p:cNvCxnSpPr>
          <p:nvPr/>
        </p:nvCxnSpPr>
        <p:spPr bwMode="auto">
          <a:xfrm>
            <a:off x="4341813" y="5254625"/>
            <a:ext cx="4384675" cy="0"/>
          </a:xfrm>
          <a:prstGeom prst="line">
            <a:avLst/>
          </a:prstGeom>
          <a:noFill/>
          <a:ln w="9525">
            <a:solidFill>
              <a:srgbClr val="465F7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</a:rPr>
              <a:t>Macro planning</a:t>
            </a:r>
          </a:p>
        </p:txBody>
      </p:sp>
      <p:grpSp>
        <p:nvGrpSpPr>
          <p:cNvPr id="61442" name="Grouper 8"/>
          <p:cNvGrpSpPr>
            <a:grpSpLocks/>
          </p:cNvGrpSpPr>
          <p:nvPr/>
        </p:nvGrpSpPr>
        <p:grpSpPr bwMode="auto">
          <a:xfrm>
            <a:off x="22225" y="1819275"/>
            <a:ext cx="9042400" cy="1347788"/>
            <a:chOff x="102368" y="1908683"/>
            <a:chExt cx="9041632" cy="1348196"/>
          </a:xfrm>
        </p:grpSpPr>
        <p:pic>
          <p:nvPicPr>
            <p:cNvPr id="61443" name="Image 3" descr="Capture d’écran 2012-03-08 à 07.22.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68" y="1908683"/>
              <a:ext cx="9041632" cy="134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Losange 2"/>
            <p:cNvSpPr/>
            <p:nvPr/>
          </p:nvSpPr>
          <p:spPr bwMode="auto">
            <a:xfrm>
              <a:off x="3789818" y="2361258"/>
              <a:ext cx="207944" cy="208025"/>
            </a:xfrm>
            <a:prstGeom prst="diamond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en-US"/>
            </a:p>
          </p:txBody>
        </p:sp>
        <p:sp>
          <p:nvSpPr>
            <p:cNvPr id="5" name="Losange 4"/>
            <p:cNvSpPr/>
            <p:nvPr/>
          </p:nvSpPr>
          <p:spPr bwMode="auto">
            <a:xfrm>
              <a:off x="5272417" y="2572459"/>
              <a:ext cx="207944" cy="209613"/>
            </a:xfrm>
            <a:prstGeom prst="diamond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en-US"/>
            </a:p>
          </p:txBody>
        </p:sp>
        <p:sp>
          <p:nvSpPr>
            <p:cNvPr id="6" name="Losange 5"/>
            <p:cNvSpPr/>
            <p:nvPr/>
          </p:nvSpPr>
          <p:spPr bwMode="auto">
            <a:xfrm>
              <a:off x="6750253" y="2770957"/>
              <a:ext cx="207945" cy="209613"/>
            </a:xfrm>
            <a:prstGeom prst="diamond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en-US"/>
            </a:p>
          </p:txBody>
        </p:sp>
        <p:sp>
          <p:nvSpPr>
            <p:cNvPr id="7" name="Losange 6"/>
            <p:cNvSpPr/>
            <p:nvPr/>
          </p:nvSpPr>
          <p:spPr bwMode="auto">
            <a:xfrm>
              <a:off x="8228091" y="2969454"/>
              <a:ext cx="209532" cy="209613"/>
            </a:xfrm>
            <a:prstGeom prst="diamond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en-US"/>
            </a:p>
          </p:txBody>
        </p:sp>
        <p:sp>
          <p:nvSpPr>
            <p:cNvPr id="8" name="Losange 7"/>
            <p:cNvSpPr/>
            <p:nvPr/>
          </p:nvSpPr>
          <p:spPr bwMode="auto">
            <a:xfrm>
              <a:off x="8936056" y="2969454"/>
              <a:ext cx="207944" cy="209613"/>
            </a:xfrm>
            <a:prstGeom prst="diamond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Costs and benefits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Costs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direct costs and overhead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human resources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material</a:t>
            </a:r>
          </a:p>
          <a:p>
            <a:pPr lvl="1"/>
            <a:endParaRPr lang="fr-CH">
              <a:latin typeface="Arial" charset="0"/>
              <a:ea typeface="ＭＳ Ｐゴシック" charset="0"/>
            </a:endParaRPr>
          </a:p>
          <a:p>
            <a:r>
              <a:rPr lang="fr-CH">
                <a:latin typeface="Arial" charset="0"/>
                <a:ea typeface="ＭＳ Ｐゴシック" charset="0"/>
              </a:rPr>
              <a:t>Benefits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financial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non financial</a:t>
            </a:r>
          </a:p>
          <a:p>
            <a:pPr lvl="1"/>
            <a:endParaRPr lang="fr-CH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5" descr="avalanche-c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1250950"/>
            <a:ext cx="244633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Risks</a:t>
            </a:r>
          </a:p>
        </p:txBody>
      </p:sp>
      <p:sp>
        <p:nvSpPr>
          <p:cNvPr id="64515" name="Espace réservé du contenu 1"/>
          <p:cNvSpPr>
            <a:spLocks noGrp="1"/>
          </p:cNvSpPr>
          <p:nvPr>
            <p:ph idx="1"/>
          </p:nvPr>
        </p:nvSpPr>
        <p:spPr>
          <a:xfrm>
            <a:off x="3441271" y="1250950"/>
            <a:ext cx="5306489" cy="4724400"/>
          </a:xfrm>
        </p:spPr>
        <p:txBody>
          <a:bodyPr/>
          <a:lstStyle/>
          <a:p>
            <a:r>
              <a:rPr lang="fr-CH" dirty="0" err="1">
                <a:latin typeface="Arial" charset="0"/>
                <a:ea typeface="ＭＳ Ｐゴシック" charset="0"/>
              </a:rPr>
              <a:t>Risks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>
              <a:buClr>
                <a:srgbClr val="465F7F"/>
              </a:buClr>
            </a:pPr>
            <a:r>
              <a:rPr lang="fr-CH" dirty="0">
                <a:latin typeface="Arial" charset="0"/>
                <a:ea typeface="ＭＳ Ｐゴシック" charset="0"/>
              </a:rPr>
              <a:t>Events </a:t>
            </a:r>
            <a:r>
              <a:rPr lang="fr-CH" dirty="0" err="1">
                <a:latin typeface="Arial" charset="0"/>
                <a:ea typeface="ＭＳ Ｐゴシック" charset="0"/>
              </a:rPr>
              <a:t>that</a:t>
            </a:r>
            <a:r>
              <a:rPr lang="fr-CH" b="1" dirty="0">
                <a:latin typeface="Arial" charset="0"/>
                <a:ea typeface="ＭＳ Ｐゴシック" charset="0"/>
              </a:rPr>
              <a:t> </a:t>
            </a:r>
            <a:r>
              <a:rPr lang="fr-CH" b="1" dirty="0" err="1">
                <a:latin typeface="Arial" charset="0"/>
                <a:ea typeface="ＭＳ Ｐゴシック" charset="0"/>
              </a:rPr>
              <a:t>may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happen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</a:p>
          <a:p>
            <a:pPr lvl="1">
              <a:buClr>
                <a:srgbClr val="465F7F"/>
              </a:buClr>
            </a:pPr>
            <a:r>
              <a:rPr lang="fr-CH" dirty="0">
                <a:latin typeface="Arial" charset="0"/>
                <a:ea typeface="ＭＳ Ｐゴシック" charset="0"/>
              </a:rPr>
              <a:t>If </a:t>
            </a:r>
            <a:r>
              <a:rPr lang="fr-CH" dirty="0" err="1">
                <a:latin typeface="Arial" charset="0"/>
                <a:ea typeface="ＭＳ Ｐゴシック" charset="0"/>
              </a:rPr>
              <a:t>they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happen</a:t>
            </a:r>
            <a:r>
              <a:rPr lang="fr-CH" dirty="0">
                <a:latin typeface="Arial" charset="0"/>
                <a:ea typeface="ＭＳ Ｐゴシック" charset="0"/>
              </a:rPr>
              <a:t>, </a:t>
            </a:r>
            <a:r>
              <a:rPr lang="fr-CH" dirty="0" err="1">
                <a:latin typeface="Arial" charset="0"/>
                <a:ea typeface="ＭＳ Ｐゴシック" charset="0"/>
              </a:rPr>
              <a:t>they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may</a:t>
            </a:r>
            <a:r>
              <a:rPr lang="fr-CH" dirty="0">
                <a:latin typeface="Arial" charset="0"/>
                <a:ea typeface="ＭＳ Ｐゴシック" charset="0"/>
              </a:rPr>
              <a:t> have </a:t>
            </a:r>
            <a:r>
              <a:rPr lang="fr-CH" b="1" dirty="0" err="1">
                <a:latin typeface="Arial" charset="0"/>
                <a:ea typeface="ＭＳ Ｐゴシック" charset="0"/>
              </a:rPr>
              <a:t>negative</a:t>
            </a:r>
            <a:r>
              <a:rPr lang="fr-CH" b="1" dirty="0">
                <a:latin typeface="Arial" charset="0"/>
                <a:ea typeface="ＭＳ Ｐゴシック" charset="0"/>
              </a:rPr>
              <a:t> impacts</a:t>
            </a:r>
            <a:r>
              <a:rPr lang="fr-CH" dirty="0">
                <a:latin typeface="Arial" charset="0"/>
                <a:ea typeface="ＭＳ Ｐゴシック" charset="0"/>
              </a:rPr>
              <a:t> on the </a:t>
            </a:r>
            <a:r>
              <a:rPr lang="fr-CH" dirty="0" err="1">
                <a:latin typeface="Arial" charset="0"/>
                <a:ea typeface="ＭＳ Ｐゴシック" charset="0"/>
              </a:rPr>
              <a:t>project</a:t>
            </a:r>
            <a:endParaRPr lang="fr-CH" altLang="ja-JP" dirty="0">
              <a:latin typeface="Arial" charset="0"/>
              <a:ea typeface="ＭＳ Ｐゴシック" charset="0"/>
            </a:endParaRPr>
          </a:p>
          <a:p>
            <a:pPr lvl="1">
              <a:buClr>
                <a:srgbClr val="465F7F"/>
              </a:buClr>
            </a:pPr>
            <a:endParaRPr lang="fr-CH" dirty="0">
              <a:latin typeface="Arial" charset="0"/>
              <a:ea typeface="ＭＳ Ｐゴシック" charset="0"/>
            </a:endParaRPr>
          </a:p>
          <a:p>
            <a:r>
              <a:rPr lang="fr-CH" dirty="0" err="1">
                <a:latin typeface="Arial" charset="0"/>
                <a:ea typeface="ＭＳ Ｐゴシック" charset="0"/>
              </a:rPr>
              <a:t>Risk</a:t>
            </a:r>
            <a:r>
              <a:rPr lang="fr-CH" dirty="0">
                <a:latin typeface="Arial" charset="0"/>
                <a:ea typeface="ＭＳ Ｐゴシック" charset="0"/>
              </a:rPr>
              <a:t> management</a:t>
            </a:r>
          </a:p>
          <a:p>
            <a:pPr lvl="1">
              <a:buClr>
                <a:srgbClr val="465F7F"/>
              </a:buClr>
            </a:pPr>
            <a:r>
              <a:rPr lang="fr-CH" dirty="0" err="1">
                <a:latin typeface="Arial" charset="0"/>
                <a:ea typeface="ＭＳ Ｐゴシック" charset="0"/>
              </a:rPr>
              <a:t>Identify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risks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>
              <a:buClr>
                <a:srgbClr val="465F7F"/>
              </a:buClr>
            </a:pPr>
            <a:r>
              <a:rPr lang="fr-CH" altLang="ja-JP" dirty="0" err="1">
                <a:latin typeface="Arial" charset="0"/>
                <a:ea typeface="ＭＳ Ｐゴシック" charset="0"/>
              </a:rPr>
              <a:t>Evaluate</a:t>
            </a:r>
            <a:r>
              <a:rPr lang="fr-CH" altLang="ja-JP" dirty="0">
                <a:latin typeface="Arial" charset="0"/>
                <a:ea typeface="ＭＳ Ｐゴシック" charset="0"/>
              </a:rPr>
              <a:t> </a:t>
            </a:r>
          </a:p>
          <a:p>
            <a:pPr lvl="2">
              <a:buClr>
                <a:srgbClr val="465F7F"/>
              </a:buClr>
            </a:pPr>
            <a:r>
              <a:rPr lang="fr-CH" altLang="ja-JP" dirty="0" err="1">
                <a:latin typeface="Arial" charset="0"/>
                <a:ea typeface="ＭＳ Ｐゴシック" charset="0"/>
              </a:rPr>
              <a:t>probability</a:t>
            </a:r>
            <a:r>
              <a:rPr lang="fr-CH" altLang="ja-JP" dirty="0">
                <a:latin typeface="Arial" charset="0"/>
                <a:ea typeface="ＭＳ Ｐゴシック" charset="0"/>
              </a:rPr>
              <a:t> and impacts</a:t>
            </a:r>
          </a:p>
          <a:p>
            <a:pPr lvl="1">
              <a:buClr>
                <a:srgbClr val="465F7F"/>
              </a:buClr>
            </a:pPr>
            <a:r>
              <a:rPr lang="fr-CH" altLang="ja-JP" dirty="0" err="1">
                <a:latin typeface="Arial" charset="0"/>
                <a:ea typeface="ＭＳ Ｐゴシック" charset="0"/>
              </a:rPr>
              <a:t>Prioritize</a:t>
            </a:r>
            <a:r>
              <a:rPr lang="fr-CH" altLang="ja-JP" dirty="0">
                <a:latin typeface="Arial" charset="0"/>
                <a:ea typeface="ＭＳ Ｐゴシック" charset="0"/>
              </a:rPr>
              <a:t> </a:t>
            </a:r>
          </a:p>
          <a:p>
            <a:pPr lvl="2">
              <a:buClr>
                <a:srgbClr val="465F7F"/>
              </a:buClr>
            </a:pPr>
            <a:r>
              <a:rPr lang="fr-CH" altLang="ja-JP" dirty="0" err="1">
                <a:latin typeface="Arial" charset="0"/>
                <a:ea typeface="ＭＳ Ｐゴシック" charset="0"/>
              </a:rPr>
              <a:t>low</a:t>
            </a:r>
            <a:r>
              <a:rPr lang="fr-CH" altLang="ja-JP" dirty="0">
                <a:latin typeface="Arial" charset="0"/>
                <a:ea typeface="ＭＳ Ｐゴシック" charset="0"/>
              </a:rPr>
              <a:t> – high</a:t>
            </a:r>
          </a:p>
          <a:p>
            <a:pPr lvl="1">
              <a:buClr>
                <a:srgbClr val="465F7F"/>
              </a:buClr>
            </a:pPr>
            <a:r>
              <a:rPr lang="fr-CH" altLang="ja-JP" dirty="0">
                <a:latin typeface="Arial" charset="0"/>
                <a:ea typeface="ＭＳ Ｐゴシック" charset="0"/>
              </a:rPr>
              <a:t>Plan </a:t>
            </a:r>
            <a:r>
              <a:rPr lang="fr-CH" altLang="ja-JP" dirty="0" err="1">
                <a:latin typeface="Arial" charset="0"/>
                <a:ea typeface="ＭＳ Ｐゴシック" charset="0"/>
              </a:rPr>
              <a:t>risks</a:t>
            </a:r>
            <a:r>
              <a:rPr lang="fr-CH" altLang="ja-JP" dirty="0">
                <a:latin typeface="Arial" charset="0"/>
                <a:ea typeface="ＭＳ Ｐゴシック" charset="0"/>
              </a:rPr>
              <a:t> </a:t>
            </a:r>
            <a:r>
              <a:rPr lang="fr-CH" altLang="ja-JP" dirty="0" err="1">
                <a:latin typeface="Arial" charset="0"/>
                <a:ea typeface="ＭＳ Ｐゴシック" charset="0"/>
              </a:rPr>
              <a:t>responses</a:t>
            </a:r>
            <a:endParaRPr lang="fr-CH" altLang="ja-JP" dirty="0">
              <a:latin typeface="Arial" charset="0"/>
              <a:ea typeface="ＭＳ Ｐゴシック" charset="0"/>
            </a:endParaRPr>
          </a:p>
          <a:p>
            <a:pPr lvl="2">
              <a:buClr>
                <a:srgbClr val="465F7F"/>
              </a:buClr>
            </a:pPr>
            <a:r>
              <a:rPr lang="fr-CH" altLang="ja-JP" dirty="0" err="1">
                <a:latin typeface="Arial" charset="0"/>
                <a:ea typeface="ＭＳ Ｐゴシック" charset="0"/>
              </a:rPr>
              <a:t>avoid</a:t>
            </a:r>
            <a:r>
              <a:rPr lang="fr-CH" altLang="ja-JP" dirty="0">
                <a:latin typeface="Arial" charset="0"/>
                <a:ea typeface="ＭＳ Ｐゴシック" charset="0"/>
              </a:rPr>
              <a:t> – </a:t>
            </a:r>
            <a:r>
              <a:rPr lang="fr-CH" altLang="ja-JP" dirty="0" err="1">
                <a:latin typeface="Arial" charset="0"/>
                <a:ea typeface="ＭＳ Ｐゴシック" charset="0"/>
              </a:rPr>
              <a:t>minimize</a:t>
            </a:r>
            <a:r>
              <a:rPr lang="fr-CH" altLang="ja-JP" dirty="0">
                <a:latin typeface="Arial" charset="0"/>
                <a:ea typeface="ＭＳ Ｐゴシック" charset="0"/>
              </a:rPr>
              <a:t> - </a:t>
            </a:r>
            <a:r>
              <a:rPr lang="fr-CH" altLang="ja-JP" dirty="0" err="1">
                <a:latin typeface="Arial" charset="0"/>
                <a:ea typeface="ＭＳ Ｐゴシック" charset="0"/>
              </a:rPr>
              <a:t>accept</a:t>
            </a:r>
            <a:endParaRPr lang="fr-CH" altLang="ja-JP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 rot="16200000">
            <a:off x="2540476" y="4393407"/>
            <a:ext cx="1039813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>
                <a:solidFill>
                  <a:schemeClr val="bg1">
                    <a:lumMod val="50000"/>
                  </a:schemeClr>
                </a:solidFill>
              </a:rPr>
              <a:t>source : www.sxc.hu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Success criteria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3911" y="1154235"/>
            <a:ext cx="7741722" cy="472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H" i="1" dirty="0" err="1">
                <a:solidFill>
                  <a:srgbClr val="595959"/>
                </a:solidFill>
                <a:latin typeface="Arial" charset="0"/>
                <a:ea typeface="ＭＳ Ｐゴシック" charset="0"/>
              </a:rPr>
              <a:t>What</a:t>
            </a:r>
            <a:r>
              <a:rPr lang="fr-CH" i="1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 </a:t>
            </a:r>
            <a:r>
              <a:rPr lang="fr-CH" i="1" dirty="0" err="1">
                <a:solidFill>
                  <a:srgbClr val="595959"/>
                </a:solidFill>
                <a:latin typeface="Arial" charset="0"/>
                <a:ea typeface="ＭＳ Ｐゴシック" charset="0"/>
              </a:rPr>
              <a:t>should</a:t>
            </a:r>
            <a:r>
              <a:rPr lang="fr-CH" i="1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 </a:t>
            </a:r>
            <a:r>
              <a:rPr lang="fr-CH" i="1" dirty="0" err="1">
                <a:solidFill>
                  <a:srgbClr val="595959"/>
                </a:solidFill>
                <a:latin typeface="Arial" charset="0"/>
                <a:ea typeface="ＭＳ Ｐゴシック" charset="0"/>
              </a:rPr>
              <a:t>be</a:t>
            </a:r>
            <a:r>
              <a:rPr lang="fr-CH" i="1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 </a:t>
            </a:r>
            <a:r>
              <a:rPr lang="fr-CH" i="1" dirty="0" err="1">
                <a:solidFill>
                  <a:srgbClr val="595959"/>
                </a:solidFill>
                <a:latin typeface="Arial" charset="0"/>
                <a:ea typeface="ＭＳ Ｐゴシック" charset="0"/>
              </a:rPr>
              <a:t>achieved</a:t>
            </a:r>
            <a:r>
              <a:rPr lang="fr-CH" i="1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 in </a:t>
            </a:r>
            <a:r>
              <a:rPr lang="fr-CH" i="1" dirty="0" err="1">
                <a:solidFill>
                  <a:srgbClr val="595959"/>
                </a:solidFill>
                <a:latin typeface="Arial" charset="0"/>
                <a:ea typeface="ＭＳ Ｐゴシック" charset="0"/>
              </a:rPr>
              <a:t>order</a:t>
            </a:r>
            <a:r>
              <a:rPr lang="fr-CH" i="1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 to </a:t>
            </a:r>
            <a:r>
              <a:rPr lang="fr-CH" i="1" dirty="0" err="1">
                <a:solidFill>
                  <a:srgbClr val="595959"/>
                </a:solidFill>
                <a:latin typeface="Arial" charset="0"/>
                <a:ea typeface="ＭＳ Ｐゴシック" charset="0"/>
              </a:rPr>
              <a:t>consider</a:t>
            </a:r>
            <a:r>
              <a:rPr lang="fr-CH" i="1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 the </a:t>
            </a:r>
            <a:r>
              <a:rPr lang="fr-CH" i="1" dirty="0" err="1">
                <a:solidFill>
                  <a:srgbClr val="595959"/>
                </a:solidFill>
                <a:latin typeface="Arial" charset="0"/>
                <a:ea typeface="ＭＳ Ｐゴシック" charset="0"/>
              </a:rPr>
              <a:t>project</a:t>
            </a:r>
            <a:r>
              <a:rPr lang="fr-CH" i="1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 </a:t>
            </a:r>
            <a:r>
              <a:rPr lang="fr-CH" i="1" dirty="0" err="1">
                <a:solidFill>
                  <a:srgbClr val="595959"/>
                </a:solidFill>
                <a:latin typeface="Arial" charset="0"/>
                <a:ea typeface="ＭＳ Ｐゴシック" charset="0"/>
              </a:rPr>
              <a:t>successful</a:t>
            </a:r>
            <a:r>
              <a:rPr lang="fr-CH" i="1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?</a:t>
            </a:r>
            <a:endParaRPr lang="fr-CH" dirty="0">
              <a:latin typeface="Arial" charset="0"/>
              <a:ea typeface="ＭＳ Ｐゴシック" charset="0"/>
            </a:endParaRPr>
          </a:p>
          <a:p>
            <a:pPr marL="0" indent="0"/>
            <a:endParaRPr lang="fr-CH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fr-CH" dirty="0" err="1">
                <a:latin typeface="Arial" charset="0"/>
                <a:ea typeface="ＭＳ Ｐゴシック" charset="0"/>
              </a:rPr>
              <a:t>Should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helps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stakeholders</a:t>
            </a:r>
            <a:r>
              <a:rPr lang="fr-CH" dirty="0">
                <a:latin typeface="Arial" charset="0"/>
                <a:ea typeface="ＭＳ Ｐゴシック" charset="0"/>
              </a:rPr>
              <a:t> to </a:t>
            </a:r>
            <a:r>
              <a:rPr lang="fr-CH" dirty="0" err="1">
                <a:latin typeface="Arial" charset="0"/>
                <a:ea typeface="ＭＳ Ｐゴシック" charset="0"/>
              </a:rPr>
              <a:t>construct</a:t>
            </a:r>
            <a:r>
              <a:rPr lang="fr-CH" dirty="0">
                <a:latin typeface="Arial" charset="0"/>
                <a:ea typeface="ＭＳ Ｐゴシック" charset="0"/>
              </a:rPr>
              <a:t> a </a:t>
            </a:r>
            <a:r>
              <a:rPr lang="fr-CH" dirty="0" err="1">
                <a:latin typeface="Arial" charset="0"/>
                <a:ea typeface="ＭＳ Ｐゴシック" charset="0"/>
              </a:rPr>
              <a:t>shared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view</a:t>
            </a:r>
            <a:endParaRPr lang="fr-CH" dirty="0">
              <a:latin typeface="Arial" charset="0"/>
              <a:ea typeface="ＭＳ Ｐゴシック" charset="0"/>
            </a:endParaRPr>
          </a:p>
          <a:p>
            <a:pPr marL="0" indent="0"/>
            <a:endParaRPr lang="fr-CH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fr-CH" dirty="0" err="1">
                <a:latin typeface="Arial" charset="0"/>
                <a:ea typeface="ＭＳ Ｐゴシック" charset="0"/>
              </a:rPr>
              <a:t>Measurable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</a:p>
          <a:p>
            <a:pPr lvl="1"/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not subjectives</a:t>
            </a:r>
          </a:p>
          <a:p>
            <a:pPr lvl="1"/>
            <a:endParaRPr lang="fr-CH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fr-CH" dirty="0">
                <a:latin typeface="Arial" charset="0"/>
                <a:ea typeface="ＭＳ Ｐゴシック" charset="0"/>
              </a:rPr>
              <a:t>Questions </a:t>
            </a:r>
            <a:r>
              <a:rPr lang="fr-CH" dirty="0" err="1">
                <a:latin typeface="Arial" charset="0"/>
                <a:ea typeface="ＭＳ Ｐゴシック" charset="0"/>
              </a:rPr>
              <a:t>that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may</a:t>
            </a:r>
            <a:r>
              <a:rPr lang="fr-CH" dirty="0">
                <a:latin typeface="Arial" charset="0"/>
                <a:ea typeface="ＭＳ Ｐゴシック" charset="0"/>
              </a:rPr>
              <a:t> help: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does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success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looks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like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?</a:t>
            </a:r>
          </a:p>
          <a:p>
            <a:pPr lvl="1"/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How do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we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know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that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project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completed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?</a:t>
            </a:r>
          </a:p>
          <a:p>
            <a:pPr lvl="1"/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How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will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project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manager know if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she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has </a:t>
            </a:r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done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a good job ?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Arial" charset="0"/>
                <a:ea typeface="ＭＳ Ｐゴシック" charset="0"/>
              </a:rPr>
              <a:t>Synthesis</a:t>
            </a:r>
            <a:br>
              <a:rPr lang="fr-FR" dirty="0">
                <a:latin typeface="Arial" charset="0"/>
                <a:ea typeface="ＭＳ Ｐゴシック" charset="0"/>
              </a:rPr>
            </a:br>
            <a:r>
              <a:rPr lang="fr-FR" b="0" dirty="0" err="1">
                <a:latin typeface="Arial" charset="0"/>
                <a:ea typeface="ＭＳ Ｐゴシック" charset="0"/>
              </a:rPr>
              <a:t>Adapted</a:t>
            </a:r>
            <a:r>
              <a:rPr lang="fr-FR" b="0" dirty="0">
                <a:latin typeface="Arial" charset="0"/>
                <a:ea typeface="ＭＳ Ｐゴシック" charset="0"/>
              </a:rPr>
              <a:t> </a:t>
            </a:r>
            <a:r>
              <a:rPr lang="fr-FR" b="0" dirty="0" err="1">
                <a:latin typeface="Arial" charset="0"/>
                <a:ea typeface="ＭＳ Ｐゴシック" charset="0"/>
              </a:rPr>
              <a:t>from</a:t>
            </a:r>
            <a:r>
              <a:rPr lang="fr-FR" b="0" dirty="0">
                <a:latin typeface="Arial" charset="0"/>
                <a:ea typeface="ＭＳ Ｐゴシック" charset="0"/>
              </a:rPr>
              <a:t> the </a:t>
            </a:r>
            <a:r>
              <a:rPr lang="fr-FR" b="0" dirty="0" err="1">
                <a:latin typeface="Arial" charset="0"/>
                <a:ea typeface="ＭＳ Ｐゴシック" charset="0"/>
              </a:rPr>
              <a:t>Logical</a:t>
            </a:r>
            <a:r>
              <a:rPr lang="fr-FR" b="0" dirty="0">
                <a:latin typeface="Arial" charset="0"/>
                <a:ea typeface="ＭＳ Ｐゴシック" charset="0"/>
              </a:rPr>
              <a:t> Frame Matrix</a:t>
            </a:r>
          </a:p>
        </p:txBody>
      </p:sp>
      <p:graphicFrame>
        <p:nvGraphicFramePr>
          <p:cNvPr id="129053" name="Group 29"/>
          <p:cNvGraphicFramePr>
            <a:graphicFrameLocks noGrp="1"/>
          </p:cNvGraphicFramePr>
          <p:nvPr/>
        </p:nvGraphicFramePr>
        <p:xfrm>
          <a:off x="517525" y="1347788"/>
          <a:ext cx="8396288" cy="4232276"/>
        </p:xfrm>
        <a:graphic>
          <a:graphicData uri="http://schemas.openxmlformats.org/drawingml/2006/table">
            <a:tbl>
              <a:tblPr/>
              <a:tblGrid>
                <a:gridCol w="290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Objectives</a:t>
                      </a:r>
                    </a:p>
                  </a:txBody>
                  <a:tcPr marL="92075" marR="92075" marT="46027" marB="460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Success criteria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(Indicators &amp; source of verification)</a:t>
                      </a:r>
                    </a:p>
                  </a:txBody>
                  <a:tcPr marL="92075" marR="92075" marT="46027" marB="460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Assumptions</a:t>
                      </a:r>
                    </a:p>
                  </a:txBody>
                  <a:tcPr marL="92075" marR="92075" marT="46027" marB="460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Overall Objectives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Project's contribution to policy or program objectives</a:t>
                      </a:r>
                    </a:p>
                  </a:txBody>
                  <a:tcPr marL="93600" marR="93600" marT="46789" marB="467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How participation to OO is to be measured ?</a:t>
                      </a:r>
                    </a:p>
                  </a:txBody>
                  <a:tcPr marL="93600" marR="93600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</a:p>
                  </a:txBody>
                  <a:tcPr marL="93600" marR="93600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Purposes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Direct benefits to the target </a:t>
                      </a:r>
                      <a:b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group(s)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3600" marR="93600" marT="46789" marB="467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How the Purpose is to be measured ?</a:t>
                      </a:r>
                    </a:p>
                  </a:txBody>
                  <a:tcPr marL="93600" marR="93600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If the Purpose is achieved, what assumptions must hold true to achieve the OO?</a:t>
                      </a:r>
                    </a:p>
                  </a:txBody>
                  <a:tcPr marL="93600" marR="93600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Results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Tangible products or services delivered by the project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3600" marR="93600" marT="46789" marB="467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How the results are to be measured (Quantity, Quality, Time) ?</a:t>
                      </a:r>
                    </a:p>
                  </a:txBody>
                  <a:tcPr marL="93600" marR="93600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If Results are achieved, what assumptions must hold true to achieve the Purpose?</a:t>
                      </a:r>
                    </a:p>
                  </a:txBody>
                  <a:tcPr marL="93600" marR="93600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632" name="ZoneTexte 1"/>
          <p:cNvSpPr txBox="1">
            <a:spLocks noChangeArrowheads="1"/>
          </p:cNvSpPr>
          <p:nvPr/>
        </p:nvSpPr>
        <p:spPr bwMode="auto">
          <a:xfrm>
            <a:off x="542925" y="5667375"/>
            <a:ext cx="6035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5050"/>
              </a:buClr>
            </a:pPr>
            <a:r>
              <a:rPr lang="en-US" sz="1200">
                <a:solidFill>
                  <a:srgbClr val="000000"/>
                </a:solidFill>
                <a:latin typeface="Times New Roman" charset="0"/>
              </a:rPr>
              <a:t>Reference: Commission Européenne: Project cycle Management Guidelines</a:t>
            </a:r>
          </a:p>
          <a:p>
            <a:pPr>
              <a:spcBef>
                <a:spcPct val="20000"/>
              </a:spcBef>
              <a:buClr>
                <a:srgbClr val="FF5050"/>
              </a:buClr>
            </a:pPr>
            <a:r>
              <a:rPr lang="en-US" sz="1200">
                <a:solidFill>
                  <a:srgbClr val="000000"/>
                </a:solidFill>
                <a:latin typeface="Times New Roman" charset="0"/>
              </a:rPr>
              <a:t>http://ec.europa.eu/europeaid/multimedia/publications/publications/manuals-tools/t101_en.htm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</a:rPr>
              <a:t>Simulation - initiation</a:t>
            </a:r>
          </a:p>
        </p:txBody>
      </p:sp>
      <p:sp>
        <p:nvSpPr>
          <p:cNvPr id="70658" name="Espace réservé du contenu 2"/>
          <p:cNvSpPr>
            <a:spLocks noGrp="1"/>
          </p:cNvSpPr>
          <p:nvPr>
            <p:ph idx="4294967295"/>
          </p:nvPr>
        </p:nvSpPr>
        <p:spPr>
          <a:xfrm>
            <a:off x="606425" y="3394699"/>
            <a:ext cx="7742238" cy="272256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fr-CH">
                <a:latin typeface="Arial" charset="0"/>
                <a:ea typeface="ＭＳ Ｐゴシック" charset="0"/>
              </a:rPr>
              <a:t>Objective</a:t>
            </a:r>
          </a:p>
          <a:p>
            <a:pPr lvl="1"/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get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 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you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project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accepted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 and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funded</a:t>
            </a:r>
            <a:endParaRPr lang="fr-CH" dirty="0">
              <a:solidFill>
                <a:srgbClr val="4D4D4D"/>
              </a:solidFill>
              <a:latin typeface="Arial" charset="0"/>
              <a:ea typeface="ＭＳ Ｐゴシック" charset="0"/>
            </a:endParaRPr>
          </a:p>
          <a:p>
            <a:pPr lvl="1"/>
            <a:endParaRPr lang="fr-CH" dirty="0">
              <a:solidFill>
                <a:srgbClr val="4D4D4D"/>
              </a:solidFill>
              <a:latin typeface="Arial" charset="0"/>
              <a:ea typeface="ＭＳ Ｐゴシック" charset="0"/>
            </a:endParaRPr>
          </a:p>
          <a:p>
            <a:pPr>
              <a:buClr>
                <a:schemeClr val="tx1"/>
              </a:buClr>
            </a:pPr>
            <a:r>
              <a:rPr lang="fr-CH" dirty="0" err="1">
                <a:latin typeface="Arial" charset="0"/>
                <a:ea typeface="ＭＳ Ｐゴシック" charset="0"/>
              </a:rPr>
              <a:t>Deliverable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/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Project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presentation</a:t>
            </a:r>
            <a:endParaRPr lang="fr-CH" dirty="0">
              <a:solidFill>
                <a:srgbClr val="4D4D4D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Deadline: _______</a:t>
            </a:r>
          </a:p>
          <a:p>
            <a:endParaRPr lang="fr-FR" dirty="0">
              <a:latin typeface="Arial" charset="0"/>
              <a:ea typeface="ＭＳ Ｐゴシック" charset="0"/>
            </a:endParaRPr>
          </a:p>
        </p:txBody>
      </p:sp>
      <p:grpSp>
        <p:nvGrpSpPr>
          <p:cNvPr id="70659" name="Grouper 3"/>
          <p:cNvGrpSpPr>
            <a:grpSpLocks/>
          </p:cNvGrpSpPr>
          <p:nvPr/>
        </p:nvGrpSpPr>
        <p:grpSpPr bwMode="auto">
          <a:xfrm>
            <a:off x="606425" y="1336675"/>
            <a:ext cx="7140575" cy="1812925"/>
            <a:chOff x="288925" y="2289175"/>
            <a:chExt cx="8524875" cy="2116138"/>
          </a:xfrm>
        </p:grpSpPr>
        <p:sp>
          <p:nvSpPr>
            <p:cNvPr id="70660" name="Oval 4"/>
            <p:cNvSpPr>
              <a:spLocks noChangeArrowheads="1"/>
            </p:cNvSpPr>
            <p:nvPr/>
          </p:nvSpPr>
          <p:spPr bwMode="auto">
            <a:xfrm>
              <a:off x="3294806" y="3643726"/>
              <a:ext cx="2211768" cy="76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fr-CH" sz="1800">
                  <a:solidFill>
                    <a:srgbClr val="5F5F5F"/>
                  </a:solidFill>
                </a:rPr>
                <a:t>Monitor &amp; Control</a:t>
              </a:r>
            </a:p>
          </p:txBody>
        </p:sp>
        <p:grpSp>
          <p:nvGrpSpPr>
            <p:cNvPr id="70661" name="Group 5"/>
            <p:cNvGrpSpPr>
              <a:grpSpLocks/>
            </p:cNvGrpSpPr>
            <p:nvPr/>
          </p:nvGrpSpPr>
          <p:grpSpPr bwMode="auto">
            <a:xfrm>
              <a:off x="288925" y="2289175"/>
              <a:ext cx="8524875" cy="911225"/>
              <a:chOff x="141" y="797"/>
              <a:chExt cx="5376" cy="563"/>
            </a:xfrm>
          </p:grpSpPr>
          <p:grpSp>
            <p:nvGrpSpPr>
              <p:cNvPr id="70664" name="Group 6"/>
              <p:cNvGrpSpPr>
                <a:grpSpLocks/>
              </p:cNvGrpSpPr>
              <p:nvPr/>
            </p:nvGrpSpPr>
            <p:grpSpPr bwMode="auto">
              <a:xfrm>
                <a:off x="1569" y="797"/>
                <a:ext cx="1108" cy="554"/>
                <a:chOff x="941" y="2831"/>
                <a:chExt cx="1252" cy="554"/>
              </a:xfrm>
            </p:grpSpPr>
            <p:sp>
              <p:nvSpPr>
                <p:cNvPr id="70675" name="AutoShape 7"/>
                <p:cNvSpPr>
                  <a:spLocks noChangeArrowheads="1"/>
                </p:cNvSpPr>
                <p:nvPr/>
              </p:nvSpPr>
              <p:spPr bwMode="auto">
                <a:xfrm>
                  <a:off x="941" y="2831"/>
                  <a:ext cx="1252" cy="554"/>
                </a:xfrm>
                <a:prstGeom prst="roundRect">
                  <a:avLst>
                    <a:gd name="adj" fmla="val 16667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5050"/>
                    </a:buClr>
                    <a:buFontTx/>
                    <a:buChar char="•"/>
                  </a:pPr>
                  <a:endParaRPr lang="fr-FR"/>
                </a:p>
              </p:txBody>
            </p:sp>
            <p:sp>
              <p:nvSpPr>
                <p:cNvPr id="70676" name="AutoShape 8"/>
                <p:cNvSpPr>
                  <a:spLocks noChangeArrowheads="1"/>
                </p:cNvSpPr>
                <p:nvPr/>
              </p:nvSpPr>
              <p:spPr bwMode="auto">
                <a:xfrm>
                  <a:off x="1030" y="2965"/>
                  <a:ext cx="1057" cy="25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800">
                      <a:solidFill>
                        <a:srgbClr val="5F5F5F"/>
                      </a:solidFill>
                    </a:rPr>
                    <a:t>Planning</a:t>
                  </a:r>
                </a:p>
              </p:txBody>
            </p:sp>
          </p:grpSp>
          <p:grpSp>
            <p:nvGrpSpPr>
              <p:cNvPr id="70665" name="Group 9"/>
              <p:cNvGrpSpPr>
                <a:grpSpLocks/>
              </p:cNvGrpSpPr>
              <p:nvPr/>
            </p:nvGrpSpPr>
            <p:grpSpPr bwMode="auto">
              <a:xfrm>
                <a:off x="4371" y="797"/>
                <a:ext cx="1146" cy="546"/>
                <a:chOff x="4231" y="2831"/>
                <a:chExt cx="1276" cy="519"/>
              </a:xfrm>
            </p:grpSpPr>
            <p:sp>
              <p:nvSpPr>
                <p:cNvPr id="70673" name="AutoShape 10"/>
                <p:cNvSpPr>
                  <a:spLocks noChangeArrowheads="1"/>
                </p:cNvSpPr>
                <p:nvPr/>
              </p:nvSpPr>
              <p:spPr bwMode="auto">
                <a:xfrm>
                  <a:off x="4231" y="2831"/>
                  <a:ext cx="1276" cy="51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5050"/>
                    </a:buClr>
                    <a:buFontTx/>
                    <a:buChar char="•"/>
                  </a:pPr>
                  <a:endParaRPr lang="fr-FR"/>
                </a:p>
              </p:txBody>
            </p:sp>
            <p:sp>
              <p:nvSpPr>
                <p:cNvPr id="70674" name="AutoShape 11"/>
                <p:cNvSpPr>
                  <a:spLocks noChangeArrowheads="1"/>
                </p:cNvSpPr>
                <p:nvPr/>
              </p:nvSpPr>
              <p:spPr bwMode="auto">
                <a:xfrm>
                  <a:off x="4417" y="2965"/>
                  <a:ext cx="966" cy="245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800">
                      <a:solidFill>
                        <a:srgbClr val="5F5F5F"/>
                      </a:solidFill>
                    </a:rPr>
                    <a:t>Closure</a:t>
                  </a:r>
                </a:p>
              </p:txBody>
            </p:sp>
          </p:grpSp>
          <p:grpSp>
            <p:nvGrpSpPr>
              <p:cNvPr id="70666" name="Group 12"/>
              <p:cNvGrpSpPr>
                <a:grpSpLocks/>
              </p:cNvGrpSpPr>
              <p:nvPr/>
            </p:nvGrpSpPr>
            <p:grpSpPr bwMode="auto">
              <a:xfrm>
                <a:off x="2979" y="797"/>
                <a:ext cx="1090" cy="554"/>
                <a:chOff x="2610" y="2831"/>
                <a:chExt cx="1228" cy="554"/>
              </a:xfrm>
            </p:grpSpPr>
            <p:sp>
              <p:nvSpPr>
                <p:cNvPr id="70671" name="AutoShape 13"/>
                <p:cNvSpPr>
                  <a:spLocks noChangeArrowheads="1"/>
                </p:cNvSpPr>
                <p:nvPr/>
              </p:nvSpPr>
              <p:spPr bwMode="auto">
                <a:xfrm>
                  <a:off x="2612" y="2831"/>
                  <a:ext cx="1224" cy="55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5050"/>
                    </a:buClr>
                    <a:buFontTx/>
                    <a:buChar char="•"/>
                  </a:pPr>
                  <a:endParaRPr lang="fr-FR"/>
                </a:p>
              </p:txBody>
            </p:sp>
            <p:sp>
              <p:nvSpPr>
                <p:cNvPr id="70672" name="AutoShape 14"/>
                <p:cNvSpPr>
                  <a:spLocks noChangeArrowheads="1"/>
                </p:cNvSpPr>
                <p:nvPr/>
              </p:nvSpPr>
              <p:spPr bwMode="auto">
                <a:xfrm>
                  <a:off x="2702" y="2965"/>
                  <a:ext cx="1056" cy="25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800">
                      <a:solidFill>
                        <a:srgbClr val="5F5F5F"/>
                      </a:solidFill>
                    </a:rPr>
                    <a:t>Execution</a:t>
                  </a:r>
                </a:p>
              </p:txBody>
            </p:sp>
          </p:grpSp>
          <p:sp>
            <p:nvSpPr>
              <p:cNvPr id="70667" name="AutoShape 15"/>
              <p:cNvSpPr>
                <a:spLocks noChangeArrowheads="1"/>
              </p:cNvSpPr>
              <p:nvPr/>
            </p:nvSpPr>
            <p:spPr bwMode="auto">
              <a:xfrm>
                <a:off x="141" y="797"/>
                <a:ext cx="1126" cy="563"/>
              </a:xfrm>
              <a:prstGeom prst="roundRect">
                <a:avLst>
                  <a:gd name="adj" fmla="val 1666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CH" sz="1800">
                    <a:solidFill>
                      <a:srgbClr val="5F5F5F"/>
                    </a:solidFill>
                  </a:rPr>
                  <a:t>Initiation</a:t>
                </a:r>
              </a:p>
            </p:txBody>
          </p:sp>
          <p:cxnSp>
            <p:nvCxnSpPr>
              <p:cNvPr id="70668" name="AutoShape 16"/>
              <p:cNvCxnSpPr>
                <a:cxnSpLocks noChangeShapeType="1"/>
                <a:stCxn id="70672" idx="3"/>
              </p:cNvCxnSpPr>
              <p:nvPr/>
            </p:nvCxnSpPr>
            <p:spPr bwMode="auto">
              <a:xfrm flipV="1">
                <a:off x="1267" y="1074"/>
                <a:ext cx="302" cy="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669" name="AutoShape 17"/>
              <p:cNvCxnSpPr>
                <a:cxnSpLocks noChangeShapeType="1"/>
                <a:endCxn id="70676" idx="1"/>
              </p:cNvCxnSpPr>
              <p:nvPr/>
            </p:nvCxnSpPr>
            <p:spPr bwMode="auto">
              <a:xfrm>
                <a:off x="2677" y="1074"/>
                <a:ext cx="30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670" name="AutoShape 18"/>
              <p:cNvCxnSpPr>
                <a:cxnSpLocks noChangeShapeType="1"/>
                <a:stCxn id="70676" idx="3"/>
              </p:cNvCxnSpPr>
              <p:nvPr/>
            </p:nvCxnSpPr>
            <p:spPr bwMode="auto">
              <a:xfrm flipV="1">
                <a:off x="4068" y="1071"/>
                <a:ext cx="300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0662" name="Line 19"/>
            <p:cNvSpPr>
              <a:spLocks noChangeShapeType="1"/>
            </p:cNvSpPr>
            <p:nvPr/>
          </p:nvSpPr>
          <p:spPr bwMode="auto">
            <a:xfrm flipH="1">
              <a:off x="4930415" y="3223092"/>
              <a:ext cx="566682" cy="422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70663" name="Line 20"/>
            <p:cNvSpPr>
              <a:spLocks noChangeShapeType="1"/>
            </p:cNvSpPr>
            <p:nvPr/>
          </p:nvSpPr>
          <p:spPr bwMode="auto">
            <a:xfrm flipH="1" flipV="1">
              <a:off x="3461589" y="3234210"/>
              <a:ext cx="543940" cy="389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Line 2"/>
          <p:cNvSpPr>
            <a:spLocks noChangeShapeType="1"/>
          </p:cNvSpPr>
          <p:nvPr/>
        </p:nvSpPr>
        <p:spPr bwMode="auto">
          <a:xfrm flipH="1">
            <a:off x="1757363" y="3967163"/>
            <a:ext cx="1857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</a:rPr>
              <a:t>Simulation - Initiation</a:t>
            </a:r>
          </a:p>
        </p:txBody>
      </p:sp>
      <p:sp>
        <p:nvSpPr>
          <p:cNvPr id="71684" name="Espace réservé du contenu 2"/>
          <p:cNvSpPr>
            <a:spLocks noGrp="1"/>
          </p:cNvSpPr>
          <p:nvPr>
            <p:ph idx="4294967295"/>
          </p:nvPr>
        </p:nvSpPr>
        <p:spPr>
          <a:xfrm>
            <a:off x="445770" y="1211898"/>
            <a:ext cx="3017520" cy="635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sz="2400">
                <a:latin typeface="Arial" charset="0"/>
                <a:ea typeface="ＭＳ Ｐゴシック" charset="0"/>
              </a:rPr>
              <a:t>www.AlbaSim.ch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pic>
        <p:nvPicPr>
          <p:cNvPr id="71685" name="Image 3" descr="Capture d’écran 2015-09-07 à 12.02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1846898"/>
            <a:ext cx="75104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76475" y="1722438"/>
            <a:ext cx="403066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350" indent="-6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fr-CH" sz="1400" i="1">
                <a:solidFill>
                  <a:srgbClr val="5F5F5F"/>
                </a:solidFill>
                <a:latin typeface="Arial" charset="0"/>
              </a:rPr>
              <a:t>« Do not foresee is already groaning »</a:t>
            </a:r>
            <a:endParaRPr lang="fr-FR" sz="1400" i="1">
              <a:solidFill>
                <a:srgbClr val="5F5F5F"/>
              </a:solidFill>
              <a:latin typeface="Arial" charset="0"/>
            </a:endParaRPr>
          </a:p>
          <a:p>
            <a:pPr marL="6350" indent="-6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fr-FR" sz="1400" i="1">
                <a:solidFill>
                  <a:srgbClr val="5F5F5F"/>
                </a:solidFill>
                <a:latin typeface="Arial" charset="0"/>
              </a:rPr>
              <a:t>Léonard de Vinci [1452-1519]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2754313"/>
            <a:ext cx="58293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665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Work Breakdown Structure (WBS)</a:t>
            </a:r>
          </a:p>
        </p:txBody>
      </p:sp>
      <p:sp>
        <p:nvSpPr>
          <p:cNvPr id="75778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531938" algn="l"/>
              </a:tabLst>
            </a:pPr>
            <a:r>
              <a:rPr lang="fr-FR">
                <a:latin typeface="Arial" charset="0"/>
                <a:ea typeface="ＭＳ Ｐゴシック" charset="0"/>
              </a:rPr>
              <a:t>Objectives</a:t>
            </a:r>
          </a:p>
          <a:p>
            <a:pPr lvl="1">
              <a:tabLst>
                <a:tab pos="1531938" algn="l"/>
              </a:tabLst>
            </a:pPr>
            <a:r>
              <a:rPr lang="fr-FR">
                <a:latin typeface="Arial" charset="0"/>
                <a:ea typeface="ＭＳ Ｐゴシック" charset="0"/>
              </a:rPr>
              <a:t>identifying all (as much as possible) deliverables and tasks to be done</a:t>
            </a:r>
          </a:p>
          <a:p>
            <a:pPr>
              <a:tabLst>
                <a:tab pos="1531938" algn="l"/>
              </a:tabLst>
            </a:pPr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7577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3429000"/>
            <a:ext cx="3573463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 rot="16200000">
            <a:off x="8090694" y="5417344"/>
            <a:ext cx="1039812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>
                <a:solidFill>
                  <a:schemeClr val="bg1">
                    <a:lumMod val="50000"/>
                  </a:schemeClr>
                </a:solidFill>
              </a:rPr>
              <a:t>source : www.sxc.hu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 charset="0"/>
                <a:ea typeface="ＭＳ Ｐゴシック" charset="0"/>
              </a:rPr>
              <a:t>Project Management Simulation : </a:t>
            </a:r>
            <a:r>
              <a:rPr lang="fr-CH" dirty="0" err="1">
                <a:latin typeface="Arial" charset="0"/>
                <a:ea typeface="ＭＳ Ｐゴシック" charset="0"/>
              </a:rPr>
              <a:t>www.albasim.ch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Image 4" descr="Capture d’écran 2015-09-07 à 12.02.48.png">
            <a:extLst>
              <a:ext uri="{FF2B5EF4-FFF2-40B4-BE49-F238E27FC236}">
                <a16:creationId xmlns:a16="http://schemas.microsoft.com/office/drawing/2014/main" id="{582B7577-1E9C-1A47-8620-7C7A63C3D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895" y="3799170"/>
            <a:ext cx="4574016" cy="233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7C9907-1C36-8E41-AFB4-10740F56ED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458" y="1083940"/>
            <a:ext cx="2876881" cy="20702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675AC5-3D8C-874B-8933-9A8BBD05B7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46" y="1092899"/>
            <a:ext cx="2891584" cy="20702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C1BF6F8-36E0-3F4C-8546-357DDE72AE20}"/>
              </a:ext>
            </a:extLst>
          </p:cNvPr>
          <p:cNvSpPr txBox="1"/>
          <p:nvPr/>
        </p:nvSpPr>
        <p:spPr>
          <a:xfrm>
            <a:off x="1222814" y="3154219"/>
            <a:ext cx="11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800" dirty="0">
                <a:solidFill>
                  <a:srgbClr val="465F7F"/>
                </a:solidFill>
              </a:rPr>
              <a:t>Teamwork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227516-0DA5-2341-B247-B23F4AC2BD53}"/>
              </a:ext>
            </a:extLst>
          </p:cNvPr>
          <p:cNvSpPr txBox="1"/>
          <p:nvPr/>
        </p:nvSpPr>
        <p:spPr>
          <a:xfrm>
            <a:off x="5488051" y="3154219"/>
            <a:ext cx="116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800" dirty="0">
                <a:solidFill>
                  <a:srgbClr val="465F7F"/>
                </a:solidFill>
              </a:rPr>
              <a:t>Role plays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DA02F8-4E11-5649-AD8E-11E61BAD3826}"/>
              </a:ext>
            </a:extLst>
          </p:cNvPr>
          <p:cNvSpPr txBox="1"/>
          <p:nvPr/>
        </p:nvSpPr>
        <p:spPr>
          <a:xfrm>
            <a:off x="3505090" y="6114729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800" dirty="0">
                <a:solidFill>
                  <a:srgbClr val="465F7F"/>
                </a:solidFill>
              </a:rPr>
              <a:t>Software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Work Breakdown Structure (WBS)</a:t>
            </a:r>
          </a:p>
        </p:txBody>
      </p:sp>
      <p:sp>
        <p:nvSpPr>
          <p:cNvPr id="77826" name="Espace réservé du contenu 1"/>
          <p:cNvSpPr>
            <a:spLocks noGrp="1"/>
          </p:cNvSpPr>
          <p:nvPr>
            <p:ph idx="4294967295"/>
          </p:nvPr>
        </p:nvSpPr>
        <p:spPr>
          <a:xfrm>
            <a:off x="325120" y="3644900"/>
            <a:ext cx="7742238" cy="2717800"/>
          </a:xfrm>
        </p:spPr>
        <p:txBody>
          <a:bodyPr/>
          <a:lstStyle/>
          <a:p>
            <a:pPr>
              <a:tabLst>
                <a:tab pos="1531938" algn="l"/>
              </a:tabLst>
            </a:pPr>
            <a:r>
              <a:rPr lang="fr-FR">
                <a:latin typeface="Arial" charset="0"/>
                <a:ea typeface="ＭＳ Ｐゴシック" charset="0"/>
              </a:rPr>
              <a:t>Hierarchical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decomposition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>
              <a:tabLst>
                <a:tab pos="1531938" algn="l"/>
              </a:tabLst>
            </a:pP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deliverable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oriented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(Product Breakdown Structure)</a:t>
            </a:r>
          </a:p>
          <a:p>
            <a:pPr lvl="1">
              <a:tabLst>
                <a:tab pos="1531938" algn="l"/>
              </a:tabLst>
            </a:pP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work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be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done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Work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Breakdown Structure)</a:t>
            </a:r>
          </a:p>
          <a:p>
            <a:pPr>
              <a:tabLst>
                <a:tab pos="1531938" algn="l"/>
              </a:tabLst>
            </a:pPr>
            <a:endParaRPr lang="fr-FR" dirty="0">
              <a:latin typeface="Arial" charset="0"/>
              <a:ea typeface="ＭＳ Ｐゴシック" charset="0"/>
            </a:endParaRPr>
          </a:p>
          <a:p>
            <a:pPr>
              <a:tabLst>
                <a:tab pos="1531938" algn="l"/>
              </a:tabLst>
            </a:pPr>
            <a:r>
              <a:rPr lang="fr-FR" dirty="0" err="1">
                <a:latin typeface="Arial" charset="0"/>
                <a:ea typeface="ＭＳ Ｐゴシック" charset="0"/>
              </a:rPr>
              <a:t>Results</a:t>
            </a:r>
            <a:r>
              <a:rPr lang="fr-FR" dirty="0">
                <a:latin typeface="Arial" charset="0"/>
                <a:ea typeface="ＭＳ Ｐゴシック" charset="0"/>
              </a:rPr>
              <a:t> and use</a:t>
            </a:r>
          </a:p>
          <a:p>
            <a:pPr lvl="1">
              <a:tabLst>
                <a:tab pos="1531938" algn="l"/>
              </a:tabLst>
            </a:pP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defines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total scope</a:t>
            </a:r>
          </a:p>
          <a:p>
            <a:pPr lvl="1">
              <a:tabLst>
                <a:tab pos="1531938" algn="l"/>
              </a:tabLst>
            </a:pP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subdivides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project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in more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manageable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pieces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tabLst>
                <a:tab pos="1531938" algn="l"/>
              </a:tabLst>
            </a:pPr>
            <a:endParaRPr lang="fr-FR" dirty="0">
              <a:latin typeface="Arial" charset="0"/>
              <a:ea typeface="ＭＳ Ｐゴシック" charset="0"/>
            </a:endParaRPr>
          </a:p>
        </p:txBody>
      </p:sp>
      <p:pic>
        <p:nvPicPr>
          <p:cNvPr id="77827" name="Image 1" descr="Capture d’écran 2012-06-20 à 06.4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27100"/>
            <a:ext cx="58674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Activity duration estimation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040" y="3835400"/>
            <a:ext cx="6108700" cy="2224088"/>
          </a:xfrm>
        </p:spPr>
        <p:txBody>
          <a:bodyPr/>
          <a:lstStyle/>
          <a:p>
            <a:pPr>
              <a:tabLst>
                <a:tab pos="1531938" algn="l"/>
              </a:tabLst>
              <a:defRPr/>
            </a:pPr>
            <a:r>
              <a:rPr lang="fr-FR" dirty="0">
                <a:cs typeface="+mn-cs"/>
              </a:rPr>
              <a:t>Basis for</a:t>
            </a:r>
          </a:p>
          <a:p>
            <a:pPr lvl="1">
              <a:tabLst>
                <a:tab pos="1531938" algn="l"/>
              </a:tabLst>
              <a:defRPr/>
            </a:pPr>
            <a:r>
              <a:rPr lang="fr-FR" dirty="0"/>
              <a:t>project duration estimation</a:t>
            </a:r>
          </a:p>
          <a:p>
            <a:pPr lvl="1">
              <a:tabLst>
                <a:tab pos="1531938" algn="l"/>
              </a:tabLst>
              <a:defRPr/>
            </a:pPr>
            <a:r>
              <a:rPr lang="fr-FR" dirty="0"/>
              <a:t>resources estimation</a:t>
            </a:r>
          </a:p>
        </p:txBody>
      </p:sp>
      <p:sp>
        <p:nvSpPr>
          <p:cNvPr id="928773" name="Rectangle 5"/>
          <p:cNvSpPr>
            <a:spLocks noChangeArrowheads="1"/>
          </p:cNvSpPr>
          <p:nvPr/>
        </p:nvSpPr>
        <p:spPr bwMode="auto">
          <a:xfrm>
            <a:off x="4064000" y="1343025"/>
            <a:ext cx="4283075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tabLst>
                <a:tab pos="1531938" algn="l"/>
              </a:tabLst>
              <a:defRPr/>
            </a:pPr>
            <a:r>
              <a:rPr lang="fr-FR" sz="2200" kern="0" dirty="0">
                <a:solidFill>
                  <a:srgbClr val="465F7F"/>
                </a:solidFill>
                <a:latin typeface="Arial"/>
                <a:ea typeface="ＭＳ Ｐゴシック"/>
              </a:rPr>
              <a:t>Objective</a:t>
            </a:r>
          </a:p>
          <a:p>
            <a:pPr marL="742950" lvl="1" indent="-285750">
              <a:spcBef>
                <a:spcPct val="20000"/>
              </a:spcBef>
              <a:buClr>
                <a:srgbClr val="5F5F5F"/>
              </a:buClr>
              <a:buFont typeface="Arial" charset="0"/>
              <a:buChar char="–"/>
              <a:tabLst>
                <a:tab pos="1531938" algn="l"/>
              </a:tabLst>
              <a:defRPr/>
            </a:pPr>
            <a:r>
              <a:rPr lang="fr-FR" sz="2000" kern="0" dirty="0">
                <a:solidFill>
                  <a:srgbClr val="5F5F5F"/>
                </a:solidFill>
                <a:latin typeface="Arial"/>
                <a:ea typeface="ＭＳ Ｐゴシック"/>
              </a:rPr>
              <a:t>estimate time needed for activities identified in WBS</a:t>
            </a:r>
          </a:p>
        </p:txBody>
      </p:sp>
      <p:pic>
        <p:nvPicPr>
          <p:cNvPr id="79876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154113"/>
            <a:ext cx="32734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 rot="16200000">
            <a:off x="3291681" y="2764632"/>
            <a:ext cx="1039813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>
                <a:solidFill>
                  <a:schemeClr val="bg1">
                    <a:lumMod val="50000"/>
                  </a:schemeClr>
                </a:solidFill>
              </a:rPr>
              <a:t>source : www.sxc.hu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3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17183"/>
            <a:ext cx="7104063" cy="685800"/>
          </a:xfrm>
        </p:spPr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Network diagram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  <a:tabLst>
                <a:tab pos="1531938" algn="l"/>
              </a:tabLst>
            </a:pPr>
            <a:r>
              <a:rPr lang="fr-FR">
                <a:latin typeface="Arial" charset="0"/>
                <a:ea typeface="ＭＳ Ｐゴシック" charset="0"/>
              </a:rPr>
              <a:t>Objectives</a:t>
            </a:r>
          </a:p>
          <a:p>
            <a:pPr lvl="1">
              <a:tabLst>
                <a:tab pos="1531938" algn="l"/>
              </a:tabLst>
            </a:pPr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identifying logical relationships</a:t>
            </a:r>
          </a:p>
          <a:p>
            <a:pPr lvl="1">
              <a:tabLst>
                <a:tab pos="1531938" algn="l"/>
              </a:tabLst>
            </a:pPr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identifying tasks that may be executed in parallel</a:t>
            </a:r>
          </a:p>
          <a:p>
            <a:pPr lvl="1">
              <a:tabLst>
                <a:tab pos="1531938" algn="l"/>
              </a:tabLst>
            </a:pPr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identifying critical path</a:t>
            </a:r>
          </a:p>
          <a:p>
            <a:pPr marL="0" indent="0">
              <a:tabLst>
                <a:tab pos="1531938" algn="l"/>
              </a:tabLst>
            </a:pPr>
            <a:endParaRPr lang="fr-F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Logical Relationships</a:t>
            </a:r>
          </a:p>
        </p:txBody>
      </p:sp>
      <p:grpSp>
        <p:nvGrpSpPr>
          <p:cNvPr id="83970" name="Group 4"/>
          <p:cNvGrpSpPr>
            <a:grpSpLocks/>
          </p:cNvGrpSpPr>
          <p:nvPr/>
        </p:nvGrpSpPr>
        <p:grpSpPr bwMode="auto">
          <a:xfrm>
            <a:off x="487363" y="2247900"/>
            <a:ext cx="8253412" cy="654050"/>
            <a:chOff x="288" y="1968"/>
            <a:chExt cx="5199" cy="412"/>
          </a:xfrm>
        </p:grpSpPr>
        <p:sp>
          <p:nvSpPr>
            <p:cNvPr id="83972" name="Text Box 5"/>
            <p:cNvSpPr txBox="1">
              <a:spLocks noChangeArrowheads="1"/>
            </p:cNvSpPr>
            <p:nvPr/>
          </p:nvSpPr>
          <p:spPr bwMode="auto">
            <a:xfrm>
              <a:off x="288" y="1968"/>
              <a:ext cx="852" cy="4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800">
                  <a:solidFill>
                    <a:srgbClr val="000000"/>
                  </a:solidFill>
                  <a:latin typeface="Arial" charset="0"/>
                </a:rPr>
                <a:t>wake up</a:t>
              </a:r>
              <a:br>
                <a:rPr lang="fr-FR" sz="1800">
                  <a:solidFill>
                    <a:srgbClr val="000000"/>
                  </a:solidFill>
                  <a:latin typeface="Arial" charset="0"/>
                </a:rPr>
              </a:br>
              <a:endParaRPr lang="fr-F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973" name="Text Box 6"/>
            <p:cNvSpPr txBox="1">
              <a:spLocks noChangeArrowheads="1"/>
            </p:cNvSpPr>
            <p:nvPr/>
          </p:nvSpPr>
          <p:spPr bwMode="auto">
            <a:xfrm>
              <a:off x="1374" y="1968"/>
              <a:ext cx="852" cy="4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800">
                  <a:solidFill>
                    <a:srgbClr val="000000"/>
                  </a:solidFill>
                  <a:latin typeface="Arial" charset="0"/>
                </a:rPr>
                <a:t>breakfast</a:t>
              </a:r>
              <a:br>
                <a:rPr lang="fr-FR" sz="1800">
                  <a:solidFill>
                    <a:srgbClr val="000000"/>
                  </a:solidFill>
                  <a:latin typeface="Arial" charset="0"/>
                </a:rPr>
              </a:br>
              <a:endParaRPr lang="fr-F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974" name="Text Box 7"/>
            <p:cNvSpPr txBox="1">
              <a:spLocks noChangeArrowheads="1"/>
            </p:cNvSpPr>
            <p:nvPr/>
          </p:nvSpPr>
          <p:spPr bwMode="auto">
            <a:xfrm>
              <a:off x="4635" y="1968"/>
              <a:ext cx="852" cy="40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800">
                  <a:solidFill>
                    <a:srgbClr val="000000"/>
                  </a:solidFill>
                  <a:latin typeface="Arial" charset="0"/>
                </a:rPr>
                <a:t>take the train</a:t>
              </a:r>
            </a:p>
          </p:txBody>
        </p:sp>
        <p:sp>
          <p:nvSpPr>
            <p:cNvPr id="83975" name="Text Box 8"/>
            <p:cNvSpPr txBox="1">
              <a:spLocks noChangeArrowheads="1"/>
            </p:cNvSpPr>
            <p:nvPr/>
          </p:nvSpPr>
          <p:spPr bwMode="auto">
            <a:xfrm>
              <a:off x="2461" y="1968"/>
              <a:ext cx="891" cy="40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800">
                  <a:solidFill>
                    <a:srgbClr val="000000"/>
                  </a:solidFill>
                  <a:latin typeface="Arial" charset="0"/>
                </a:rPr>
                <a:t>shower</a:t>
              </a:r>
              <a:br>
                <a:rPr lang="fr-FR" sz="1800">
                  <a:solidFill>
                    <a:srgbClr val="000000"/>
                  </a:solidFill>
                  <a:latin typeface="Arial" charset="0"/>
                </a:rPr>
              </a:br>
              <a:endParaRPr lang="fr-F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976" name="Text Box 9"/>
            <p:cNvSpPr txBox="1">
              <a:spLocks noChangeArrowheads="1"/>
            </p:cNvSpPr>
            <p:nvPr/>
          </p:nvSpPr>
          <p:spPr bwMode="auto">
            <a:xfrm>
              <a:off x="3578" y="1968"/>
              <a:ext cx="852" cy="4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800">
                  <a:solidFill>
                    <a:srgbClr val="000000"/>
                  </a:solidFill>
                  <a:latin typeface="Arial" charset="0"/>
                </a:rPr>
                <a:t>dress</a:t>
              </a:r>
              <a:br>
                <a:rPr lang="fr-FR" sz="1800">
                  <a:solidFill>
                    <a:srgbClr val="000000"/>
                  </a:solidFill>
                  <a:latin typeface="Arial" charset="0"/>
                </a:rPr>
              </a:br>
              <a:endParaRPr lang="fr-FR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977" name="Line 10"/>
            <p:cNvSpPr>
              <a:spLocks noChangeShapeType="1"/>
            </p:cNvSpPr>
            <p:nvPr/>
          </p:nvSpPr>
          <p:spPr bwMode="auto">
            <a:xfrm>
              <a:off x="1176" y="2253"/>
              <a:ext cx="1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78" name="Line 11"/>
            <p:cNvSpPr>
              <a:spLocks noChangeShapeType="1"/>
            </p:cNvSpPr>
            <p:nvPr/>
          </p:nvSpPr>
          <p:spPr bwMode="auto">
            <a:xfrm>
              <a:off x="2256" y="2253"/>
              <a:ext cx="1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79" name="Line 12"/>
            <p:cNvSpPr>
              <a:spLocks noChangeShapeType="1"/>
            </p:cNvSpPr>
            <p:nvPr/>
          </p:nvSpPr>
          <p:spPr bwMode="auto">
            <a:xfrm>
              <a:off x="3388" y="2253"/>
              <a:ext cx="1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0" name="Line 13"/>
            <p:cNvSpPr>
              <a:spLocks noChangeShapeType="1"/>
            </p:cNvSpPr>
            <p:nvPr/>
          </p:nvSpPr>
          <p:spPr bwMode="auto">
            <a:xfrm>
              <a:off x="4448" y="2253"/>
              <a:ext cx="1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3971" name="Rectangle 15"/>
          <p:cNvSpPr>
            <a:spLocks noChangeArrowheads="1"/>
          </p:cNvSpPr>
          <p:nvPr/>
        </p:nvSpPr>
        <p:spPr bwMode="auto">
          <a:xfrm>
            <a:off x="1460500" y="4029075"/>
            <a:ext cx="606425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ctr">
              <a:spcBef>
                <a:spcPct val="20000"/>
              </a:spcBef>
              <a:buClr>
                <a:srgbClr val="5F5F5F"/>
              </a:buClr>
              <a:buFont typeface="Arial" charset="0"/>
              <a:buNone/>
            </a:pPr>
            <a:r>
              <a:rPr lang="fr-FR" sz="2000">
                <a:solidFill>
                  <a:srgbClr val="5F5F5F"/>
                </a:solidFill>
                <a:latin typeface="Arial" charset="0"/>
              </a:rPr>
              <a:t>Mandatory links or personnal choices ?</a:t>
            </a:r>
          </a:p>
          <a:p>
            <a:pPr marL="742950" lvl="1" indent="-285750" algn="ctr">
              <a:spcBef>
                <a:spcPct val="20000"/>
              </a:spcBef>
              <a:buClr>
                <a:srgbClr val="5F5F5F"/>
              </a:buClr>
              <a:buFont typeface="Arial" charset="0"/>
              <a:buNone/>
            </a:pPr>
            <a:endParaRPr lang="fr-FR" sz="2000">
              <a:solidFill>
                <a:srgbClr val="5F5F5F"/>
              </a:solidFill>
              <a:latin typeface="Arial" charset="0"/>
            </a:endParaRPr>
          </a:p>
          <a:p>
            <a:pPr marL="742950" lvl="1" indent="-285750" algn="ctr">
              <a:spcBef>
                <a:spcPct val="20000"/>
              </a:spcBef>
              <a:buClr>
                <a:srgbClr val="5F5F5F"/>
              </a:buClr>
              <a:buFont typeface="Arial" charset="0"/>
              <a:buNone/>
            </a:pPr>
            <a:r>
              <a:rPr lang="fr-FR" sz="2000">
                <a:solidFill>
                  <a:srgbClr val="5F5F5F"/>
                </a:solidFill>
                <a:latin typeface="Arial" charset="0"/>
              </a:rPr>
              <a:t>=&gt; represent only mandatory links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 bwMode="auto">
          <a:xfrm>
            <a:off x="482600" y="1760538"/>
            <a:ext cx="1489075" cy="6254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US" sz="180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8813" y="1749425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  <a:t>Excavate</a:t>
            </a:r>
            <a:b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+mn-lt"/>
              </a:rPr>
              <a:t>duration: 2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1782763" y="3344863"/>
            <a:ext cx="1811337" cy="6254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US" sz="180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 bwMode="auto">
          <a:xfrm>
            <a:off x="2093913" y="3341688"/>
            <a:ext cx="11842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  <a:t>Concrete </a:t>
            </a:r>
            <a:b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+mn-lt"/>
              </a:rPr>
              <a:t>duration: 2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1716088" y="4824413"/>
            <a:ext cx="1489075" cy="6254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US" sz="180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14" name="ZoneTexte 13"/>
          <p:cNvSpPr txBox="1"/>
          <p:nvPr/>
        </p:nvSpPr>
        <p:spPr bwMode="auto">
          <a:xfrm>
            <a:off x="1839913" y="4862513"/>
            <a:ext cx="12112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  <a:t>Plumbing </a:t>
            </a:r>
          </a:p>
          <a:p>
            <a:pPr algn="ctr" eaLnBrk="1" hangingPunct="1">
              <a:defRPr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+mn-lt"/>
              </a:rPr>
              <a:t>duration: 2</a:t>
            </a: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4694238" y="5516563"/>
            <a:ext cx="1487487" cy="6254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US" sz="180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 bwMode="auto">
          <a:xfrm>
            <a:off x="4873625" y="5541963"/>
            <a:ext cx="1171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  <a:t>Electricity</a:t>
            </a:r>
          </a:p>
          <a:p>
            <a:pPr algn="ctr" eaLnBrk="1" hangingPunct="1">
              <a:defRPr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+mn-lt"/>
              </a:rPr>
              <a:t>duration: 1</a:t>
            </a: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4029075" y="1108075"/>
            <a:ext cx="1489075" cy="6254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US" sz="180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23" name="ZoneTexte 22"/>
          <p:cNvSpPr txBox="1"/>
          <p:nvPr/>
        </p:nvSpPr>
        <p:spPr bwMode="auto">
          <a:xfrm>
            <a:off x="4254500" y="1117600"/>
            <a:ext cx="10334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  <a:t>Walls</a:t>
            </a:r>
            <a:b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+mn-lt"/>
              </a:rPr>
              <a:t>duration: 3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6394450" y="2060575"/>
            <a:ext cx="1487488" cy="6254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US" sz="180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26" name="ZoneTexte 25"/>
          <p:cNvSpPr txBox="1"/>
          <p:nvPr/>
        </p:nvSpPr>
        <p:spPr bwMode="auto">
          <a:xfrm>
            <a:off x="6619875" y="2082800"/>
            <a:ext cx="10334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  <a:t>Paint</a:t>
            </a:r>
            <a:b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+mn-lt"/>
              </a:rPr>
              <a:t>duration: 1</a:t>
            </a: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6731000" y="3525838"/>
            <a:ext cx="1489075" cy="6254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US" sz="180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6" name="ZoneTexte 35"/>
          <p:cNvSpPr txBox="1"/>
          <p:nvPr/>
        </p:nvSpPr>
        <p:spPr bwMode="auto">
          <a:xfrm>
            <a:off x="6956425" y="3519488"/>
            <a:ext cx="10334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  <a:t>Floors</a:t>
            </a:r>
          </a:p>
          <a:p>
            <a:pPr algn="ctr" eaLnBrk="1" hangingPunct="1">
              <a:defRPr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+mn-lt"/>
              </a:rPr>
              <a:t>duration: 1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2935288" y="2171700"/>
            <a:ext cx="1487487" cy="6254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US" sz="180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9" name="ZoneTexte 38"/>
          <p:cNvSpPr txBox="1"/>
          <p:nvPr/>
        </p:nvSpPr>
        <p:spPr bwMode="auto">
          <a:xfrm>
            <a:off x="3160713" y="2181225"/>
            <a:ext cx="10334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  <a:t>Roof</a:t>
            </a:r>
            <a:br>
              <a:rPr lang="en-US" sz="180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+mn-lt"/>
              </a:rPr>
              <a:t>duration: 3</a:t>
            </a:r>
          </a:p>
        </p:txBody>
      </p:sp>
      <p:pic>
        <p:nvPicPr>
          <p:cNvPr id="86034" name="Imag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2906713"/>
            <a:ext cx="14335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1"/>
          <p:cNvSpPr>
            <a:spLocks noChangeArrowheads="1"/>
          </p:cNvSpPr>
          <p:nvPr/>
        </p:nvSpPr>
        <p:spPr bwMode="auto">
          <a:xfrm rot="16200000">
            <a:off x="5347494" y="3944144"/>
            <a:ext cx="1039812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>
                <a:solidFill>
                  <a:schemeClr val="bg2">
                    <a:lumMod val="50000"/>
                  </a:schemeClr>
                </a:solidFill>
              </a:rPr>
              <a:t>source : www.sxc.hu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Network diagram 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cs typeface="+mj-cs"/>
              </a:rPr>
              <a:t>Gantt </a:t>
            </a:r>
            <a:r>
              <a:rPr lang="fr-FR" dirty="0" err="1">
                <a:cs typeface="+mj-cs"/>
              </a:rPr>
              <a:t>Chart</a:t>
            </a:r>
            <a:endParaRPr lang="fr-FR" dirty="0">
              <a:cs typeface="+mj-cs"/>
            </a:endParaRPr>
          </a:p>
        </p:txBody>
      </p:sp>
      <p:pic>
        <p:nvPicPr>
          <p:cNvPr id="880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41450"/>
            <a:ext cx="8377238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latin typeface="Arial" charset="0"/>
                <a:ea typeface="ＭＳ Ｐゴシック" charset="0"/>
              </a:rPr>
              <a:t>Milestones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49251" name="Rectangle 3"/>
          <p:cNvSpPr>
            <a:spLocks noGrp="1" noChangeArrowheads="1"/>
          </p:cNvSpPr>
          <p:nvPr>
            <p:ph idx="1"/>
          </p:nvPr>
        </p:nvSpPr>
        <p:spPr>
          <a:xfrm>
            <a:off x="433911" y="1102165"/>
            <a:ext cx="7135289" cy="3551115"/>
          </a:xfrm>
        </p:spPr>
        <p:txBody>
          <a:bodyPr/>
          <a:lstStyle/>
          <a:p>
            <a:r>
              <a:rPr lang="fr-CH" dirty="0">
                <a:latin typeface="Arial" charset="0"/>
                <a:ea typeface="ＭＳ Ｐゴシック" charset="0"/>
              </a:rPr>
              <a:t>A moment in time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</a:rPr>
              <a:t>where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something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started</a:t>
            </a:r>
            <a:r>
              <a:rPr lang="fr-CH" dirty="0">
                <a:latin typeface="Arial" charset="0"/>
                <a:ea typeface="ＭＳ Ｐゴシック" charset="0"/>
              </a:rPr>
              <a:t> or </a:t>
            </a:r>
            <a:r>
              <a:rPr lang="fr-CH" dirty="0" err="1">
                <a:latin typeface="Arial" charset="0"/>
                <a:ea typeface="ＭＳ Ｐゴシック" charset="0"/>
              </a:rPr>
              <a:t>finished</a:t>
            </a:r>
            <a:endParaRPr lang="fr-CH" dirty="0">
              <a:latin typeface="Arial" charset="0"/>
              <a:ea typeface="ＭＳ Ｐゴシック" charset="0"/>
            </a:endParaRPr>
          </a:p>
          <a:p>
            <a:r>
              <a:rPr lang="fr-CH" dirty="0">
                <a:latin typeface="Arial" charset="0"/>
                <a:ea typeface="ＭＳ Ｐゴシック" charset="0"/>
              </a:rPr>
              <a:t>A major occurrence</a:t>
            </a:r>
          </a:p>
          <a:p>
            <a:pPr lvl="1"/>
            <a:r>
              <a:rPr lang="fr-CH" dirty="0" err="1">
                <a:latin typeface="Arial" charset="0"/>
                <a:ea typeface="ＭＳ Ｐゴシック" charset="0"/>
              </a:rPr>
              <a:t>completion</a:t>
            </a:r>
            <a:r>
              <a:rPr lang="fr-CH" dirty="0">
                <a:latin typeface="Arial" charset="0"/>
                <a:ea typeface="ＭＳ Ｐゴシック" charset="0"/>
              </a:rPr>
              <a:t> of </a:t>
            </a:r>
            <a:r>
              <a:rPr lang="fr-CH" dirty="0" err="1">
                <a:latin typeface="Arial" charset="0"/>
                <a:ea typeface="ＭＳ Ｐゴシック" charset="0"/>
              </a:rPr>
              <a:t>several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activites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/>
            <a:r>
              <a:rPr lang="fr-CH" dirty="0">
                <a:latin typeface="Arial" charset="0"/>
                <a:ea typeface="ＭＳ Ｐゴシック" charset="0"/>
              </a:rPr>
              <a:t>major </a:t>
            </a:r>
            <a:r>
              <a:rPr lang="fr-CH" dirty="0" err="1">
                <a:latin typeface="Arial" charset="0"/>
                <a:ea typeface="ＭＳ Ｐゴシック" charset="0"/>
              </a:rPr>
              <a:t>approval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2">
              <a:buFontTx/>
              <a:buNone/>
            </a:pPr>
            <a:endParaRPr lang="fr-CH" dirty="0">
              <a:latin typeface="Arial" charset="0"/>
              <a:ea typeface="ＭＳ Ｐゴシック" charset="0"/>
            </a:endParaRPr>
          </a:p>
          <a:p>
            <a:pPr marL="9525" lvl="2" indent="0">
              <a:buFontTx/>
              <a:buNone/>
            </a:pPr>
            <a:r>
              <a:rPr lang="fr-CH" dirty="0">
                <a:latin typeface="Arial" charset="0"/>
                <a:ea typeface="ＭＳ Ｐゴシック" charset="0"/>
              </a:rPr>
              <a:t>Not an </a:t>
            </a:r>
            <a:r>
              <a:rPr lang="fr-CH" dirty="0" err="1">
                <a:latin typeface="Arial" charset="0"/>
                <a:ea typeface="ＭＳ Ｐゴシック" charset="0"/>
              </a:rPr>
              <a:t>activity</a:t>
            </a:r>
            <a:r>
              <a:rPr lang="fr-CH" dirty="0">
                <a:latin typeface="Arial" charset="0"/>
                <a:ea typeface="ＭＳ Ｐゴシック" charset="0"/>
              </a:rPr>
              <a:t> (</a:t>
            </a:r>
            <a:r>
              <a:rPr lang="fr-CH" dirty="0" err="1">
                <a:latin typeface="Arial" charset="0"/>
                <a:ea typeface="ＭＳ Ｐゴシック" charset="0"/>
              </a:rPr>
              <a:t>process</a:t>
            </a:r>
            <a:r>
              <a:rPr lang="fr-CH" dirty="0">
                <a:latin typeface="Arial" charset="0"/>
                <a:ea typeface="ＭＳ Ｐゴシック" charset="0"/>
              </a:rPr>
              <a:t> of </a:t>
            </a:r>
            <a:r>
              <a:rPr lang="fr-CH" dirty="0" err="1">
                <a:latin typeface="Arial" charset="0"/>
                <a:ea typeface="ＭＳ Ｐゴシック" charset="0"/>
              </a:rPr>
              <a:t>doing</a:t>
            </a:r>
            <a:r>
              <a:rPr lang="fr-CH" dirty="0"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latin typeface="Arial" charset="0"/>
                <a:ea typeface="ＭＳ Ｐゴシック" charset="0"/>
              </a:rPr>
              <a:t>something</a:t>
            </a:r>
            <a:r>
              <a:rPr lang="fr-CH" dirty="0">
                <a:latin typeface="Arial" charset="0"/>
                <a:ea typeface="ＭＳ Ｐゴシック" charset="0"/>
              </a:rPr>
              <a:t>, consume time)</a:t>
            </a:r>
          </a:p>
          <a:p>
            <a:pPr lvl="1"/>
            <a:endParaRPr lang="fr-CH" dirty="0">
              <a:latin typeface="Arial" charset="0"/>
              <a:ea typeface="ＭＳ Ｐゴシック" charset="0"/>
            </a:endParaRPr>
          </a:p>
          <a:p>
            <a:pPr lvl="1">
              <a:buFont typeface="Arial" charset="0"/>
              <a:buNone/>
            </a:pPr>
            <a:r>
              <a:rPr lang="fr-CH" dirty="0">
                <a:latin typeface="Arial" charset="0"/>
                <a:ea typeface="ＭＳ Ｐゴシック" charset="0"/>
              </a:rPr>
              <a:t>	</a:t>
            </a:r>
          </a:p>
          <a:p>
            <a:pPr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90115" name="Grouper 2"/>
          <p:cNvGrpSpPr>
            <a:grpSpLocks/>
          </p:cNvGrpSpPr>
          <p:nvPr/>
        </p:nvGrpSpPr>
        <p:grpSpPr bwMode="auto">
          <a:xfrm>
            <a:off x="4718050" y="3934460"/>
            <a:ext cx="3754438" cy="2824163"/>
            <a:chOff x="4927600" y="3495674"/>
            <a:chExt cx="4101496" cy="2965481"/>
          </a:xfrm>
        </p:grpSpPr>
        <p:pic>
          <p:nvPicPr>
            <p:cNvPr id="90117" name="Image 1" descr="menhir-de-kerloa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3495674"/>
              <a:ext cx="3898900" cy="292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2" name="Rectangle 11"/>
            <p:cNvSpPr>
              <a:spLocks noChangeArrowheads="1"/>
            </p:cNvSpPr>
            <p:nvPr/>
          </p:nvSpPr>
          <p:spPr bwMode="auto">
            <a:xfrm rot="16200000">
              <a:off x="8368578" y="5800639"/>
              <a:ext cx="1085176" cy="235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defRPr/>
              </a:pPr>
              <a:r>
                <a:rPr lang="fr-FR" sz="800">
                  <a:solidFill>
                    <a:schemeClr val="bg1">
                      <a:lumMod val="50000"/>
                    </a:schemeClr>
                  </a:solidFill>
                </a:rPr>
                <a:t>source : gribouille24</a:t>
              </a:r>
            </a:p>
          </p:txBody>
        </p:sp>
      </p:grpSp>
      <p:sp>
        <p:nvSpPr>
          <p:cNvPr id="2" name="Losange 1"/>
          <p:cNvSpPr/>
          <p:nvPr/>
        </p:nvSpPr>
        <p:spPr bwMode="auto">
          <a:xfrm>
            <a:off x="7466013" y="487045"/>
            <a:ext cx="1006475" cy="976313"/>
          </a:xfrm>
          <a:prstGeom prst="diamond">
            <a:avLst/>
          </a:prstGeom>
          <a:solidFill>
            <a:srgbClr val="465F7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Resources Allocation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5353"/>
              </p:ext>
            </p:extLst>
          </p:nvPr>
        </p:nvGraphicFramePr>
        <p:xfrm>
          <a:off x="514033" y="1381125"/>
          <a:ext cx="7267575" cy="4086228"/>
        </p:xfrm>
        <a:graphic>
          <a:graphicData uri="http://schemas.openxmlformats.org/drawingml/2006/table">
            <a:tbl>
              <a:tblPr/>
              <a:tblGrid>
                <a:gridCol w="181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0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Costs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Tasks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Electrician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Philip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7000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Electricity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Electrician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Maria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7200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Electricity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Builder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Marc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6500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Excavate, foundations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Resources Gantt Chart</a:t>
            </a:r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942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679575"/>
            <a:ext cx="84058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5019675"/>
            <a:ext cx="30353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Planning Optimization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084638"/>
            <a:ext cx="4803775" cy="2028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>
                <a:latin typeface="Arial" charset="0"/>
                <a:ea typeface="ＭＳ Ｐゴシック" charset="0"/>
              </a:rPr>
              <a:t>Constraints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Time</a:t>
            </a:r>
          </a:p>
          <a:p>
            <a:pPr lvl="1">
              <a:lnSpc>
                <a:spcPct val="90000"/>
              </a:lnSpc>
            </a:pPr>
            <a:r>
              <a:rPr lang="fr-FR" dirty="0" err="1">
                <a:latin typeface="Arial" charset="0"/>
                <a:ea typeface="ＭＳ Ｐゴシック" charset="0"/>
              </a:rPr>
              <a:t>Cost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fr-FR" dirty="0" err="1">
                <a:latin typeface="Arial" charset="0"/>
                <a:ea typeface="ＭＳ Ｐゴシック" charset="0"/>
              </a:rPr>
              <a:t>Resources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Network </a:t>
            </a:r>
            <a:r>
              <a:rPr lang="fr-FR" dirty="0" err="1">
                <a:latin typeface="Arial" charset="0"/>
                <a:ea typeface="ＭＳ Ｐゴシック" charset="0"/>
              </a:rPr>
              <a:t>diagram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4492625" y="1481138"/>
            <a:ext cx="35782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7938" defTabSz="1524000">
              <a:spcBef>
                <a:spcPct val="20000"/>
              </a:spcBef>
              <a:buClr>
                <a:schemeClr val="tx1"/>
              </a:buClr>
              <a:tabLst>
                <a:tab pos="1524000" algn="l"/>
              </a:tabLst>
            </a:pPr>
            <a:r>
              <a:rPr lang="fr-FR" sz="2200">
                <a:solidFill>
                  <a:srgbClr val="465F7F"/>
                </a:solidFill>
                <a:latin typeface="Arial" charset="0"/>
              </a:rPr>
              <a:t>Objective: </a:t>
            </a:r>
          </a:p>
          <a:p>
            <a:pPr indent="7938" defTabSz="1524000">
              <a:spcBef>
                <a:spcPct val="20000"/>
              </a:spcBef>
              <a:buClr>
                <a:schemeClr val="tx1"/>
              </a:buClr>
              <a:tabLst>
                <a:tab pos="1524000" algn="l"/>
              </a:tabLst>
            </a:pPr>
            <a:r>
              <a:rPr lang="fr-FR" sz="2200">
                <a:solidFill>
                  <a:srgbClr val="465F7F"/>
                </a:solidFill>
                <a:latin typeface="Arial" charset="0"/>
              </a:rPr>
              <a:t>Find the best scenario</a:t>
            </a:r>
          </a:p>
          <a:p>
            <a:pPr indent="7938" defTabSz="1524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tabLst>
                <a:tab pos="1524000" algn="l"/>
              </a:tabLst>
            </a:pPr>
            <a:endParaRPr lang="fr-FR" sz="2200">
              <a:solidFill>
                <a:srgbClr val="465F7F"/>
              </a:solidFill>
              <a:latin typeface="Arial" charset="0"/>
            </a:endParaRPr>
          </a:p>
        </p:txBody>
      </p:sp>
      <p:pic>
        <p:nvPicPr>
          <p:cNvPr id="9523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41413"/>
            <a:ext cx="35020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 rot="16200000">
            <a:off x="3448843" y="2932907"/>
            <a:ext cx="1039813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>
                <a:solidFill>
                  <a:schemeClr val="bg1">
                    <a:lumMod val="50000"/>
                  </a:schemeClr>
                </a:solidFill>
              </a:rPr>
              <a:t>source : www.sxc.hu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4880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Line 2"/>
          <p:cNvSpPr>
            <a:spLocks noChangeShapeType="1"/>
          </p:cNvSpPr>
          <p:nvPr/>
        </p:nvSpPr>
        <p:spPr bwMode="auto">
          <a:xfrm flipH="1">
            <a:off x="1757363" y="3967163"/>
            <a:ext cx="1857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7283" name="Grouper 8"/>
          <p:cNvGrpSpPr>
            <a:grpSpLocks/>
          </p:cNvGrpSpPr>
          <p:nvPr/>
        </p:nvGrpSpPr>
        <p:grpSpPr bwMode="auto">
          <a:xfrm>
            <a:off x="695325" y="1044575"/>
            <a:ext cx="7140575" cy="1812925"/>
            <a:chOff x="288925" y="2289175"/>
            <a:chExt cx="8524875" cy="2116138"/>
          </a:xfrm>
        </p:grpSpPr>
        <p:sp>
          <p:nvSpPr>
            <p:cNvPr id="97286" name="Oval 4"/>
            <p:cNvSpPr>
              <a:spLocks noChangeArrowheads="1"/>
            </p:cNvSpPr>
            <p:nvPr/>
          </p:nvSpPr>
          <p:spPr bwMode="auto">
            <a:xfrm>
              <a:off x="3294806" y="3643726"/>
              <a:ext cx="2211768" cy="76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fr-CH" sz="1800">
                  <a:solidFill>
                    <a:srgbClr val="5F5F5F"/>
                  </a:solidFill>
                </a:rPr>
                <a:t>Monitor &amp; Control</a:t>
              </a:r>
            </a:p>
          </p:txBody>
        </p:sp>
        <p:grpSp>
          <p:nvGrpSpPr>
            <p:cNvPr id="97287" name="Group 5"/>
            <p:cNvGrpSpPr>
              <a:grpSpLocks/>
            </p:cNvGrpSpPr>
            <p:nvPr/>
          </p:nvGrpSpPr>
          <p:grpSpPr bwMode="auto">
            <a:xfrm>
              <a:off x="288925" y="2289175"/>
              <a:ext cx="8524875" cy="911225"/>
              <a:chOff x="141" y="797"/>
              <a:chExt cx="5376" cy="563"/>
            </a:xfrm>
          </p:grpSpPr>
          <p:grpSp>
            <p:nvGrpSpPr>
              <p:cNvPr id="97290" name="Group 6"/>
              <p:cNvGrpSpPr>
                <a:grpSpLocks/>
              </p:cNvGrpSpPr>
              <p:nvPr/>
            </p:nvGrpSpPr>
            <p:grpSpPr bwMode="auto">
              <a:xfrm>
                <a:off x="1569" y="797"/>
                <a:ext cx="1108" cy="554"/>
                <a:chOff x="941" y="2831"/>
                <a:chExt cx="1252" cy="554"/>
              </a:xfrm>
            </p:grpSpPr>
            <p:sp>
              <p:nvSpPr>
                <p:cNvPr id="97301" name="AutoShape 7"/>
                <p:cNvSpPr>
                  <a:spLocks noChangeArrowheads="1"/>
                </p:cNvSpPr>
                <p:nvPr/>
              </p:nvSpPr>
              <p:spPr bwMode="auto">
                <a:xfrm>
                  <a:off x="941" y="2831"/>
                  <a:ext cx="1252" cy="5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5050"/>
                    </a:buClr>
                    <a:buFontTx/>
                    <a:buChar char="•"/>
                  </a:pPr>
                  <a:endParaRPr lang="fr-FR"/>
                </a:p>
              </p:txBody>
            </p:sp>
            <p:sp>
              <p:nvSpPr>
                <p:cNvPr id="97302" name="AutoShape 8"/>
                <p:cNvSpPr>
                  <a:spLocks noChangeArrowheads="1"/>
                </p:cNvSpPr>
                <p:nvPr/>
              </p:nvSpPr>
              <p:spPr bwMode="auto">
                <a:xfrm>
                  <a:off x="1030" y="2965"/>
                  <a:ext cx="1057" cy="258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800" dirty="0">
                      <a:solidFill>
                        <a:srgbClr val="5F5F5F"/>
                      </a:solidFill>
                    </a:rPr>
                    <a:t>Planning</a:t>
                  </a:r>
                </a:p>
              </p:txBody>
            </p:sp>
          </p:grpSp>
          <p:grpSp>
            <p:nvGrpSpPr>
              <p:cNvPr id="97291" name="Group 9"/>
              <p:cNvGrpSpPr>
                <a:grpSpLocks/>
              </p:cNvGrpSpPr>
              <p:nvPr/>
            </p:nvGrpSpPr>
            <p:grpSpPr bwMode="auto">
              <a:xfrm>
                <a:off x="4371" y="797"/>
                <a:ext cx="1146" cy="546"/>
                <a:chOff x="4231" y="2831"/>
                <a:chExt cx="1276" cy="519"/>
              </a:xfrm>
            </p:grpSpPr>
            <p:sp>
              <p:nvSpPr>
                <p:cNvPr id="97299" name="AutoShape 10"/>
                <p:cNvSpPr>
                  <a:spLocks noChangeArrowheads="1"/>
                </p:cNvSpPr>
                <p:nvPr/>
              </p:nvSpPr>
              <p:spPr bwMode="auto">
                <a:xfrm>
                  <a:off x="4231" y="2831"/>
                  <a:ext cx="1276" cy="51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5050"/>
                    </a:buClr>
                    <a:buFontTx/>
                    <a:buChar char="•"/>
                  </a:pPr>
                  <a:endParaRPr lang="fr-FR"/>
                </a:p>
              </p:txBody>
            </p:sp>
            <p:sp>
              <p:nvSpPr>
                <p:cNvPr id="97300" name="AutoShape 11"/>
                <p:cNvSpPr>
                  <a:spLocks noChangeArrowheads="1"/>
                </p:cNvSpPr>
                <p:nvPr/>
              </p:nvSpPr>
              <p:spPr bwMode="auto">
                <a:xfrm>
                  <a:off x="4417" y="2965"/>
                  <a:ext cx="966" cy="245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800">
                      <a:solidFill>
                        <a:srgbClr val="5F5F5F"/>
                      </a:solidFill>
                    </a:rPr>
                    <a:t>Closure</a:t>
                  </a:r>
                </a:p>
              </p:txBody>
            </p:sp>
          </p:grpSp>
          <p:grpSp>
            <p:nvGrpSpPr>
              <p:cNvPr id="97292" name="Group 12"/>
              <p:cNvGrpSpPr>
                <a:grpSpLocks/>
              </p:cNvGrpSpPr>
              <p:nvPr/>
            </p:nvGrpSpPr>
            <p:grpSpPr bwMode="auto">
              <a:xfrm>
                <a:off x="2979" y="797"/>
                <a:ext cx="1090" cy="554"/>
                <a:chOff x="2610" y="2831"/>
                <a:chExt cx="1228" cy="554"/>
              </a:xfrm>
            </p:grpSpPr>
            <p:sp>
              <p:nvSpPr>
                <p:cNvPr id="97297" name="AutoShape 13"/>
                <p:cNvSpPr>
                  <a:spLocks noChangeArrowheads="1"/>
                </p:cNvSpPr>
                <p:nvPr/>
              </p:nvSpPr>
              <p:spPr bwMode="auto">
                <a:xfrm>
                  <a:off x="2612" y="2831"/>
                  <a:ext cx="1224" cy="55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5050"/>
                    </a:buClr>
                    <a:buFontTx/>
                    <a:buChar char="•"/>
                  </a:pPr>
                  <a:endParaRPr lang="fr-FR"/>
                </a:p>
              </p:txBody>
            </p:sp>
            <p:sp>
              <p:nvSpPr>
                <p:cNvPr id="97298" name="AutoShape 14"/>
                <p:cNvSpPr>
                  <a:spLocks noChangeArrowheads="1"/>
                </p:cNvSpPr>
                <p:nvPr/>
              </p:nvSpPr>
              <p:spPr bwMode="auto">
                <a:xfrm>
                  <a:off x="2702" y="2965"/>
                  <a:ext cx="1056" cy="25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800">
                      <a:solidFill>
                        <a:srgbClr val="5F5F5F"/>
                      </a:solidFill>
                    </a:rPr>
                    <a:t>Execution</a:t>
                  </a:r>
                  <a:endParaRPr lang="fr-CH" sz="1800" dirty="0">
                    <a:solidFill>
                      <a:srgbClr val="5F5F5F"/>
                    </a:solidFill>
                  </a:endParaRPr>
                </a:p>
              </p:txBody>
            </p:sp>
          </p:grpSp>
          <p:sp>
            <p:nvSpPr>
              <p:cNvPr id="97293" name="AutoShape 15"/>
              <p:cNvSpPr>
                <a:spLocks noChangeArrowheads="1"/>
              </p:cNvSpPr>
              <p:nvPr/>
            </p:nvSpPr>
            <p:spPr bwMode="auto">
              <a:xfrm>
                <a:off x="141" y="797"/>
                <a:ext cx="1126" cy="563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CH" sz="1800">
                    <a:solidFill>
                      <a:srgbClr val="5F5F5F"/>
                    </a:solidFill>
                  </a:rPr>
                  <a:t>Initiation</a:t>
                </a:r>
              </a:p>
            </p:txBody>
          </p:sp>
          <p:cxnSp>
            <p:nvCxnSpPr>
              <p:cNvPr id="97294" name="AutoShape 16"/>
              <p:cNvCxnSpPr>
                <a:cxnSpLocks noChangeShapeType="1"/>
                <a:stCxn id="97293" idx="3"/>
                <a:endCxn id="97301" idx="1"/>
              </p:cNvCxnSpPr>
              <p:nvPr/>
            </p:nvCxnSpPr>
            <p:spPr bwMode="auto">
              <a:xfrm flipV="1">
                <a:off x="1267" y="1074"/>
                <a:ext cx="302" cy="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295" name="AutoShape 17"/>
              <p:cNvCxnSpPr>
                <a:cxnSpLocks noChangeShapeType="1"/>
                <a:stCxn id="97301" idx="3"/>
                <a:endCxn id="97297" idx="1"/>
              </p:cNvCxnSpPr>
              <p:nvPr/>
            </p:nvCxnSpPr>
            <p:spPr bwMode="auto">
              <a:xfrm>
                <a:off x="2677" y="1074"/>
                <a:ext cx="30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296" name="AutoShape 18"/>
              <p:cNvCxnSpPr>
                <a:cxnSpLocks noChangeShapeType="1"/>
                <a:stCxn id="97297" idx="3"/>
                <a:endCxn id="97299" idx="1"/>
              </p:cNvCxnSpPr>
              <p:nvPr/>
            </p:nvCxnSpPr>
            <p:spPr bwMode="auto">
              <a:xfrm flipV="1">
                <a:off x="4068" y="1071"/>
                <a:ext cx="300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7288" name="Line 19"/>
            <p:cNvSpPr>
              <a:spLocks noChangeShapeType="1"/>
            </p:cNvSpPr>
            <p:nvPr/>
          </p:nvSpPr>
          <p:spPr bwMode="auto">
            <a:xfrm flipH="1">
              <a:off x="4930415" y="3223092"/>
              <a:ext cx="566682" cy="422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97289" name="Line 20"/>
            <p:cNvSpPr>
              <a:spLocks noChangeShapeType="1"/>
            </p:cNvSpPr>
            <p:nvPr/>
          </p:nvSpPr>
          <p:spPr bwMode="auto">
            <a:xfrm flipH="1" flipV="1">
              <a:off x="3461589" y="3234210"/>
              <a:ext cx="543940" cy="389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FR"/>
            </a:p>
          </p:txBody>
        </p:sp>
      </p:grpSp>
      <p:sp>
        <p:nvSpPr>
          <p:cNvPr id="9728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ea typeface="ＭＳ Ｐゴシック" charset="0"/>
              </a:rPr>
              <a:t>Simulation - Planning</a:t>
            </a:r>
          </a:p>
        </p:txBody>
      </p:sp>
      <p:sp>
        <p:nvSpPr>
          <p:cNvPr id="97285" name="Espace réservé du contenu 2"/>
          <p:cNvSpPr>
            <a:spLocks noGrp="1"/>
          </p:cNvSpPr>
          <p:nvPr>
            <p:ph idx="4294967295"/>
          </p:nvPr>
        </p:nvSpPr>
        <p:spPr>
          <a:xfrm>
            <a:off x="1943100" y="2874963"/>
            <a:ext cx="7090727" cy="3222625"/>
          </a:xfrm>
        </p:spPr>
        <p:txBody>
          <a:bodyPr/>
          <a:lstStyle/>
          <a:p>
            <a:pPr eaLnBrk="1" hangingPunct="1"/>
            <a:r>
              <a:rPr lang="fr-CH" dirty="0">
                <a:latin typeface="Arial" charset="0"/>
                <a:ea typeface="ＭＳ Ｐゴシック" charset="0"/>
              </a:rPr>
              <a:t>Objective</a:t>
            </a:r>
          </a:p>
          <a:p>
            <a:pPr lvl="1" eaLnBrk="1" hangingPunct="1">
              <a:buClr>
                <a:srgbClr val="465F7F"/>
              </a:buClr>
            </a:pP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plan the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project</a:t>
            </a:r>
            <a:endParaRPr lang="fr-CH" dirty="0">
              <a:solidFill>
                <a:srgbClr val="4D4D4D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buClr>
                <a:srgbClr val="465F7F"/>
              </a:buClr>
            </a:pP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get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your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 planning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validated</a:t>
            </a:r>
            <a:endParaRPr lang="fr-CH" dirty="0">
              <a:solidFill>
                <a:srgbClr val="4D4D4D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endParaRPr lang="fr-CH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fr-CH" dirty="0" err="1">
                <a:latin typeface="Arial" charset="0"/>
                <a:ea typeface="ＭＳ Ｐゴシック" charset="0"/>
              </a:rPr>
              <a:t>Delivrable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 eaLnBrk="1" hangingPunct="1">
              <a:buClr>
                <a:srgbClr val="465F7F"/>
              </a:buClr>
            </a:pP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In the software: Gantt, BAC,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Resources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 for first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weeks</a:t>
            </a:r>
            <a:endParaRPr lang="fr-CH" dirty="0">
              <a:solidFill>
                <a:srgbClr val="4D4D4D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buClr>
                <a:srgbClr val="465F7F"/>
              </a:buClr>
            </a:pP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Presentations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: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activities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diagram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, Gantt,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detailed</a:t>
            </a:r>
            <a:r>
              <a:rPr lang="fr-CH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 budget, </a:t>
            </a:r>
            <a:r>
              <a:rPr lang="fr-CH" dirty="0" err="1">
                <a:solidFill>
                  <a:srgbClr val="4D4D4D"/>
                </a:solidFill>
                <a:latin typeface="Arial" charset="0"/>
                <a:ea typeface="ＭＳ Ｐゴシック" charset="0"/>
              </a:rPr>
              <a:t>comments</a:t>
            </a:r>
            <a:endParaRPr lang="fr-CH" dirty="0">
              <a:solidFill>
                <a:srgbClr val="4D4D4D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endParaRPr lang="fr-CH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fr-CH" dirty="0">
                <a:latin typeface="Arial" charset="0"/>
                <a:ea typeface="ＭＳ Ｐゴシック" charset="0"/>
              </a:rPr>
              <a:t>Deadline: </a:t>
            </a:r>
          </a:p>
          <a:p>
            <a:endParaRPr lang="fr-FR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</a:rPr>
              <a:t>Simulation - Planning</a:t>
            </a:r>
          </a:p>
        </p:txBody>
      </p:sp>
      <p:sp>
        <p:nvSpPr>
          <p:cNvPr id="123906" name="Espace réservé du contenu 2"/>
          <p:cNvSpPr>
            <a:spLocks noGrp="1"/>
          </p:cNvSpPr>
          <p:nvPr>
            <p:ph idx="4294967295"/>
          </p:nvPr>
        </p:nvSpPr>
        <p:spPr>
          <a:xfrm>
            <a:off x="415290" y="1330008"/>
            <a:ext cx="3114675" cy="6524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fr-FR" dirty="0" err="1">
                <a:latin typeface="Arial" charset="0"/>
                <a:ea typeface="ＭＳ Ｐゴシック" charset="0"/>
              </a:rPr>
              <a:t>www.AlbaSim.ch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pic>
        <p:nvPicPr>
          <p:cNvPr id="123907" name="Image 3" descr="Capture d’écran 2015-09-07 à 11.59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" y="1870710"/>
            <a:ext cx="74580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</a:t>
            </a:r>
            <a:r>
              <a:rPr lang="fr-FR" dirty="0" err="1"/>
              <a:t>execution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406650" y="2706688"/>
            <a:ext cx="3732213" cy="36464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fr-FR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947988"/>
            <a:ext cx="30083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947988"/>
            <a:ext cx="30083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09850" y="5651500"/>
            <a:ext cx="336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200">
                <a:solidFill>
                  <a:srgbClr val="595959"/>
                </a:solidFill>
              </a:rPr>
              <a:t>« We have developed those special screens when we realized the problems of delay »</a:t>
            </a:r>
            <a:endParaRPr lang="fr-FR" sz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61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Monitor &amp; Control</a:t>
            </a:r>
          </a:p>
        </p:txBody>
      </p:sp>
      <p:sp>
        <p:nvSpPr>
          <p:cNvPr id="10137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Monitor</a:t>
            </a:r>
          </a:p>
          <a:p>
            <a:pPr lvl="1"/>
            <a:r>
              <a:rPr lang="en-US" b="1">
                <a:latin typeface="Arial" charset="0"/>
                <a:ea typeface="ＭＳ Ｐゴシック" charset="0"/>
              </a:rPr>
              <a:t>decision support level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data collection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information reporting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should enable to identify problems</a:t>
            </a:r>
          </a:p>
          <a:p>
            <a:pPr lvl="2"/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Control</a:t>
            </a:r>
          </a:p>
          <a:p>
            <a:pPr lvl="1"/>
            <a:r>
              <a:rPr lang="en-US" b="1">
                <a:latin typeface="Arial" charset="0"/>
                <a:ea typeface="ＭＳ Ｐゴシック" charset="0"/>
              </a:rPr>
              <a:t>decision level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based on monitoring information and reports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corrective actions</a:t>
            </a:r>
          </a:p>
        </p:txBody>
      </p:sp>
      <p:pic>
        <p:nvPicPr>
          <p:cNvPr id="101379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079500"/>
            <a:ext cx="25273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 rot="16200000">
            <a:off x="8258968" y="2428082"/>
            <a:ext cx="1039813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5050"/>
              </a:buClr>
              <a:defRPr/>
            </a:pPr>
            <a:r>
              <a:rPr lang="fr-FR" sz="800">
                <a:solidFill>
                  <a:schemeClr val="bg1">
                    <a:lumMod val="50000"/>
                  </a:schemeClr>
                </a:solidFill>
              </a:rPr>
              <a:t>source : www.sxc.hu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cs typeface="+mj-cs"/>
              </a:rPr>
              <a:t>Tracking Gantt Chart</a:t>
            </a:r>
          </a:p>
        </p:txBody>
      </p:sp>
      <p:pic>
        <p:nvPicPr>
          <p:cNvPr id="103426" name="Picture 4" descr="spiderclipboar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376363"/>
            <a:ext cx="7510463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cs typeface="+mj-cs"/>
              </a:rPr>
              <a:t>Milestones trend chart</a:t>
            </a:r>
          </a:p>
        </p:txBody>
      </p:sp>
      <p:grpSp>
        <p:nvGrpSpPr>
          <p:cNvPr id="105474" name="Grouper 1"/>
          <p:cNvGrpSpPr>
            <a:grpSpLocks/>
          </p:cNvGrpSpPr>
          <p:nvPr/>
        </p:nvGrpSpPr>
        <p:grpSpPr bwMode="auto">
          <a:xfrm>
            <a:off x="2330450" y="2011363"/>
            <a:ext cx="5970588" cy="4024312"/>
            <a:chOff x="696569" y="1493294"/>
            <a:chExt cx="6066891" cy="4519377"/>
          </a:xfrm>
        </p:grpSpPr>
        <p:sp>
          <p:nvSpPr>
            <p:cNvPr id="105498" name="Line 8"/>
            <p:cNvSpPr>
              <a:spLocks noChangeShapeType="1"/>
            </p:cNvSpPr>
            <p:nvPr/>
          </p:nvSpPr>
          <p:spPr bwMode="auto">
            <a:xfrm>
              <a:off x="696569" y="1493294"/>
              <a:ext cx="0" cy="45193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499" name="Line 9"/>
            <p:cNvSpPr>
              <a:spLocks noChangeShapeType="1"/>
            </p:cNvSpPr>
            <p:nvPr/>
          </p:nvSpPr>
          <p:spPr bwMode="auto">
            <a:xfrm>
              <a:off x="696569" y="6007723"/>
              <a:ext cx="60668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5475" name="Text Box 10"/>
          <p:cNvSpPr txBox="1">
            <a:spLocks noChangeArrowheads="1"/>
          </p:cNvSpPr>
          <p:nvPr/>
        </p:nvSpPr>
        <p:spPr bwMode="auto">
          <a:xfrm>
            <a:off x="1398588" y="1504950"/>
            <a:ext cx="202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2000">
                <a:solidFill>
                  <a:schemeClr val="tx1"/>
                </a:solidFill>
                <a:latin typeface="Times New Roman" charset="0"/>
              </a:rPr>
              <a:t>Planning</a:t>
            </a:r>
            <a:endParaRPr lang="en-A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5476" name="Text Box 11"/>
          <p:cNvSpPr txBox="1">
            <a:spLocks noChangeArrowheads="1"/>
          </p:cNvSpPr>
          <p:nvPr/>
        </p:nvSpPr>
        <p:spPr bwMode="auto">
          <a:xfrm>
            <a:off x="8364538" y="5811838"/>
            <a:ext cx="86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000">
                <a:solidFill>
                  <a:schemeClr val="tx1"/>
                </a:solidFill>
                <a:latin typeface="Times New Roman" charset="0"/>
              </a:rPr>
              <a:t>Time</a:t>
            </a:r>
          </a:p>
        </p:txBody>
      </p:sp>
      <p:sp>
        <p:nvSpPr>
          <p:cNvPr id="105477" name="Text Box 17"/>
          <p:cNvSpPr txBox="1">
            <a:spLocks noChangeArrowheads="1"/>
          </p:cNvSpPr>
          <p:nvPr/>
        </p:nvSpPr>
        <p:spPr bwMode="auto">
          <a:xfrm>
            <a:off x="1117600" y="5308600"/>
            <a:ext cx="111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january</a:t>
            </a:r>
          </a:p>
        </p:txBody>
      </p:sp>
      <p:sp>
        <p:nvSpPr>
          <p:cNvPr id="105478" name="Text Box 18"/>
          <p:cNvSpPr txBox="1">
            <a:spLocks noChangeArrowheads="1"/>
          </p:cNvSpPr>
          <p:nvPr/>
        </p:nvSpPr>
        <p:spPr bwMode="auto">
          <a:xfrm>
            <a:off x="665163" y="2117725"/>
            <a:ext cx="769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1800">
                <a:solidFill>
                  <a:srgbClr val="FF6600"/>
                </a:solidFill>
                <a:latin typeface="Times New Roman" charset="0"/>
              </a:rPr>
              <a:t>End</a:t>
            </a:r>
          </a:p>
        </p:txBody>
      </p:sp>
      <p:sp>
        <p:nvSpPr>
          <p:cNvPr id="105479" name="Text Box 19"/>
          <p:cNvSpPr txBox="1">
            <a:spLocks noChangeArrowheads="1"/>
          </p:cNvSpPr>
          <p:nvPr/>
        </p:nvSpPr>
        <p:spPr bwMode="auto">
          <a:xfrm>
            <a:off x="987425" y="4781550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february</a:t>
            </a:r>
          </a:p>
        </p:txBody>
      </p:sp>
      <p:sp>
        <p:nvSpPr>
          <p:cNvPr id="105480" name="Text Box 20"/>
          <p:cNvSpPr txBox="1">
            <a:spLocks noChangeArrowheads="1"/>
          </p:cNvSpPr>
          <p:nvPr/>
        </p:nvSpPr>
        <p:spPr bwMode="auto">
          <a:xfrm>
            <a:off x="1117600" y="4254500"/>
            <a:ext cx="111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march</a:t>
            </a:r>
          </a:p>
        </p:txBody>
      </p:sp>
      <p:sp>
        <p:nvSpPr>
          <p:cNvPr id="105481" name="Line 22"/>
          <p:cNvSpPr>
            <a:spLocks noChangeShapeType="1"/>
          </p:cNvSpPr>
          <p:nvPr/>
        </p:nvSpPr>
        <p:spPr bwMode="auto">
          <a:xfrm>
            <a:off x="2324100" y="2387600"/>
            <a:ext cx="594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626" name="AutoShape 23"/>
          <p:cNvSpPr>
            <a:spLocks noChangeArrowheads="1"/>
          </p:cNvSpPr>
          <p:nvPr/>
        </p:nvSpPr>
        <p:spPr bwMode="auto">
          <a:xfrm>
            <a:off x="3789363" y="1890713"/>
            <a:ext cx="150812" cy="346075"/>
          </a:xfrm>
          <a:prstGeom prst="diamond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11627" name="AutoShape 24"/>
          <p:cNvSpPr>
            <a:spLocks noChangeArrowheads="1"/>
          </p:cNvSpPr>
          <p:nvPr/>
        </p:nvSpPr>
        <p:spPr bwMode="auto">
          <a:xfrm>
            <a:off x="4860925" y="2225675"/>
            <a:ext cx="149225" cy="347663"/>
          </a:xfrm>
          <a:prstGeom prst="diamond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05484" name="Text Box 25"/>
          <p:cNvSpPr txBox="1">
            <a:spLocks noChangeArrowheads="1"/>
          </p:cNvSpPr>
          <p:nvPr/>
        </p:nvSpPr>
        <p:spPr bwMode="auto">
          <a:xfrm>
            <a:off x="1390650" y="3727450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april</a:t>
            </a:r>
          </a:p>
        </p:txBody>
      </p:sp>
      <p:sp>
        <p:nvSpPr>
          <p:cNvPr id="111629" name="Line 35"/>
          <p:cNvSpPr>
            <a:spLocks noChangeShapeType="1"/>
          </p:cNvSpPr>
          <p:nvPr/>
        </p:nvSpPr>
        <p:spPr bwMode="auto">
          <a:xfrm flipV="1">
            <a:off x="2797175" y="2081213"/>
            <a:ext cx="1001713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  <p:sp>
        <p:nvSpPr>
          <p:cNvPr id="111630" name="Line 36"/>
          <p:cNvSpPr>
            <a:spLocks noChangeShapeType="1"/>
          </p:cNvSpPr>
          <p:nvPr/>
        </p:nvSpPr>
        <p:spPr bwMode="auto">
          <a:xfrm>
            <a:off x="3951288" y="2046288"/>
            <a:ext cx="904875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  <p:sp>
        <p:nvSpPr>
          <p:cNvPr id="105487" name="AutoShape 21"/>
          <p:cNvSpPr>
            <a:spLocks noChangeArrowheads="1"/>
          </p:cNvSpPr>
          <p:nvPr/>
        </p:nvSpPr>
        <p:spPr bwMode="auto">
          <a:xfrm>
            <a:off x="2738438" y="2217738"/>
            <a:ext cx="150812" cy="346075"/>
          </a:xfrm>
          <a:prstGeom prst="diamond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05488" name="Text Box 25"/>
          <p:cNvSpPr txBox="1">
            <a:spLocks noChangeArrowheads="1"/>
          </p:cNvSpPr>
          <p:nvPr/>
        </p:nvSpPr>
        <p:spPr bwMode="auto">
          <a:xfrm>
            <a:off x="1390650" y="3200400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may</a:t>
            </a:r>
          </a:p>
        </p:txBody>
      </p:sp>
      <p:sp>
        <p:nvSpPr>
          <p:cNvPr id="105489" name="Text Box 25"/>
          <p:cNvSpPr txBox="1">
            <a:spLocks noChangeArrowheads="1"/>
          </p:cNvSpPr>
          <p:nvPr/>
        </p:nvSpPr>
        <p:spPr bwMode="auto">
          <a:xfrm>
            <a:off x="1390650" y="2673350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june</a:t>
            </a:r>
          </a:p>
        </p:txBody>
      </p:sp>
      <p:sp>
        <p:nvSpPr>
          <p:cNvPr id="105490" name="Text Box 25"/>
          <p:cNvSpPr txBox="1">
            <a:spLocks noChangeArrowheads="1"/>
          </p:cNvSpPr>
          <p:nvPr/>
        </p:nvSpPr>
        <p:spPr bwMode="auto">
          <a:xfrm>
            <a:off x="1390650" y="2146300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july</a:t>
            </a:r>
          </a:p>
        </p:txBody>
      </p:sp>
      <p:sp>
        <p:nvSpPr>
          <p:cNvPr id="105491" name="Text Box 17"/>
          <p:cNvSpPr txBox="1">
            <a:spLocks noChangeArrowheads="1"/>
          </p:cNvSpPr>
          <p:nvPr/>
        </p:nvSpPr>
        <p:spPr bwMode="auto">
          <a:xfrm>
            <a:off x="2151063" y="6084888"/>
            <a:ext cx="111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january</a:t>
            </a:r>
          </a:p>
        </p:txBody>
      </p:sp>
      <p:sp>
        <p:nvSpPr>
          <p:cNvPr id="105492" name="Text Box 19"/>
          <p:cNvSpPr txBox="1">
            <a:spLocks noChangeArrowheads="1"/>
          </p:cNvSpPr>
          <p:nvPr/>
        </p:nvSpPr>
        <p:spPr bwMode="auto">
          <a:xfrm>
            <a:off x="3152775" y="6084888"/>
            <a:ext cx="124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february</a:t>
            </a:r>
          </a:p>
        </p:txBody>
      </p:sp>
      <p:sp>
        <p:nvSpPr>
          <p:cNvPr id="105493" name="Text Box 20"/>
          <p:cNvSpPr txBox="1">
            <a:spLocks noChangeArrowheads="1"/>
          </p:cNvSpPr>
          <p:nvPr/>
        </p:nvSpPr>
        <p:spPr bwMode="auto">
          <a:xfrm>
            <a:off x="4284663" y="6084888"/>
            <a:ext cx="111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march</a:t>
            </a:r>
          </a:p>
        </p:txBody>
      </p:sp>
      <p:sp>
        <p:nvSpPr>
          <p:cNvPr id="105494" name="Text Box 25"/>
          <p:cNvSpPr txBox="1">
            <a:spLocks noChangeArrowheads="1"/>
          </p:cNvSpPr>
          <p:nvPr/>
        </p:nvSpPr>
        <p:spPr bwMode="auto">
          <a:xfrm>
            <a:off x="5286375" y="6084888"/>
            <a:ext cx="83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april</a:t>
            </a:r>
          </a:p>
        </p:txBody>
      </p:sp>
      <p:sp>
        <p:nvSpPr>
          <p:cNvPr id="105495" name="Text Box 25"/>
          <p:cNvSpPr txBox="1">
            <a:spLocks noChangeArrowheads="1"/>
          </p:cNvSpPr>
          <p:nvPr/>
        </p:nvSpPr>
        <p:spPr bwMode="auto">
          <a:xfrm>
            <a:off x="6013450" y="6084888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may</a:t>
            </a:r>
          </a:p>
        </p:txBody>
      </p:sp>
      <p:sp>
        <p:nvSpPr>
          <p:cNvPr id="105496" name="Text Box 25"/>
          <p:cNvSpPr txBox="1">
            <a:spLocks noChangeArrowheads="1"/>
          </p:cNvSpPr>
          <p:nvPr/>
        </p:nvSpPr>
        <p:spPr bwMode="auto">
          <a:xfrm>
            <a:off x="6742113" y="6084888"/>
            <a:ext cx="83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june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7469188" y="6084888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july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 animBg="1"/>
      <p:bldP spid="111627" grpId="0" animBg="1"/>
      <p:bldP spid="111629" grpId="0" animBg="1"/>
      <p:bldP spid="1116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cs typeface="+mj-cs"/>
              </a:rPr>
              <a:t>Milestones trend chart</a:t>
            </a:r>
          </a:p>
        </p:txBody>
      </p:sp>
      <p:grpSp>
        <p:nvGrpSpPr>
          <p:cNvPr id="107522" name="Grouper 1"/>
          <p:cNvGrpSpPr>
            <a:grpSpLocks/>
          </p:cNvGrpSpPr>
          <p:nvPr/>
        </p:nvGrpSpPr>
        <p:grpSpPr bwMode="auto">
          <a:xfrm>
            <a:off x="2330450" y="2011363"/>
            <a:ext cx="5970588" cy="4024312"/>
            <a:chOff x="696569" y="1493294"/>
            <a:chExt cx="6066891" cy="4519377"/>
          </a:xfrm>
        </p:grpSpPr>
        <p:sp>
          <p:nvSpPr>
            <p:cNvPr id="107561" name="Line 8"/>
            <p:cNvSpPr>
              <a:spLocks noChangeShapeType="1"/>
            </p:cNvSpPr>
            <p:nvPr/>
          </p:nvSpPr>
          <p:spPr bwMode="auto">
            <a:xfrm>
              <a:off x="696569" y="1493294"/>
              <a:ext cx="0" cy="45193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562" name="Line 9"/>
            <p:cNvSpPr>
              <a:spLocks noChangeShapeType="1"/>
            </p:cNvSpPr>
            <p:nvPr/>
          </p:nvSpPr>
          <p:spPr bwMode="auto">
            <a:xfrm>
              <a:off x="696569" y="6007723"/>
              <a:ext cx="60668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7523" name="Text Box 10"/>
          <p:cNvSpPr txBox="1">
            <a:spLocks noChangeArrowheads="1"/>
          </p:cNvSpPr>
          <p:nvPr/>
        </p:nvSpPr>
        <p:spPr bwMode="auto">
          <a:xfrm>
            <a:off x="1398588" y="1504950"/>
            <a:ext cx="202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2000">
                <a:solidFill>
                  <a:schemeClr val="tx1"/>
                </a:solidFill>
                <a:latin typeface="Times New Roman" charset="0"/>
              </a:rPr>
              <a:t>Planning</a:t>
            </a:r>
            <a:endParaRPr lang="en-A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7524" name="Text Box 11"/>
          <p:cNvSpPr txBox="1">
            <a:spLocks noChangeArrowheads="1"/>
          </p:cNvSpPr>
          <p:nvPr/>
        </p:nvSpPr>
        <p:spPr bwMode="auto">
          <a:xfrm>
            <a:off x="8364538" y="5811838"/>
            <a:ext cx="86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000">
                <a:solidFill>
                  <a:schemeClr val="tx1"/>
                </a:solidFill>
                <a:latin typeface="Times New Roman" charset="0"/>
              </a:rPr>
              <a:t>Time</a:t>
            </a:r>
          </a:p>
        </p:txBody>
      </p:sp>
      <p:sp>
        <p:nvSpPr>
          <p:cNvPr id="107525" name="Text Box 17"/>
          <p:cNvSpPr txBox="1">
            <a:spLocks noChangeArrowheads="1"/>
          </p:cNvSpPr>
          <p:nvPr/>
        </p:nvSpPr>
        <p:spPr bwMode="auto">
          <a:xfrm>
            <a:off x="1117600" y="5308600"/>
            <a:ext cx="111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january</a:t>
            </a:r>
          </a:p>
        </p:txBody>
      </p:sp>
      <p:sp>
        <p:nvSpPr>
          <p:cNvPr id="107526" name="Text Box 18"/>
          <p:cNvSpPr txBox="1">
            <a:spLocks noChangeArrowheads="1"/>
          </p:cNvSpPr>
          <p:nvPr/>
        </p:nvSpPr>
        <p:spPr bwMode="auto">
          <a:xfrm>
            <a:off x="665163" y="2117725"/>
            <a:ext cx="769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1800">
                <a:solidFill>
                  <a:srgbClr val="FF6600"/>
                </a:solidFill>
                <a:latin typeface="Times New Roman" charset="0"/>
              </a:rPr>
              <a:t>End</a:t>
            </a:r>
          </a:p>
        </p:txBody>
      </p:sp>
      <p:sp>
        <p:nvSpPr>
          <p:cNvPr id="107527" name="Text Box 19"/>
          <p:cNvSpPr txBox="1">
            <a:spLocks noChangeArrowheads="1"/>
          </p:cNvSpPr>
          <p:nvPr/>
        </p:nvSpPr>
        <p:spPr bwMode="auto">
          <a:xfrm>
            <a:off x="987425" y="4781550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february</a:t>
            </a:r>
          </a:p>
        </p:txBody>
      </p:sp>
      <p:sp>
        <p:nvSpPr>
          <p:cNvPr id="107528" name="Text Box 20"/>
          <p:cNvSpPr txBox="1">
            <a:spLocks noChangeArrowheads="1"/>
          </p:cNvSpPr>
          <p:nvPr/>
        </p:nvSpPr>
        <p:spPr bwMode="auto">
          <a:xfrm>
            <a:off x="1117600" y="4254500"/>
            <a:ext cx="111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march</a:t>
            </a:r>
          </a:p>
        </p:txBody>
      </p:sp>
      <p:sp>
        <p:nvSpPr>
          <p:cNvPr id="107529" name="Line 22"/>
          <p:cNvSpPr>
            <a:spLocks noChangeShapeType="1"/>
          </p:cNvSpPr>
          <p:nvPr/>
        </p:nvSpPr>
        <p:spPr bwMode="auto">
          <a:xfrm>
            <a:off x="2324100" y="2387600"/>
            <a:ext cx="594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674" name="AutoShape 23"/>
          <p:cNvSpPr>
            <a:spLocks noChangeArrowheads="1"/>
          </p:cNvSpPr>
          <p:nvPr/>
        </p:nvSpPr>
        <p:spPr bwMode="auto">
          <a:xfrm>
            <a:off x="3789363" y="1890713"/>
            <a:ext cx="150812" cy="346075"/>
          </a:xfrm>
          <a:prstGeom prst="diamond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13675" name="AutoShape 24"/>
          <p:cNvSpPr>
            <a:spLocks noChangeArrowheads="1"/>
          </p:cNvSpPr>
          <p:nvPr/>
        </p:nvSpPr>
        <p:spPr bwMode="auto">
          <a:xfrm>
            <a:off x="4860925" y="2225675"/>
            <a:ext cx="149225" cy="347663"/>
          </a:xfrm>
          <a:prstGeom prst="diamond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07532" name="Text Box 25"/>
          <p:cNvSpPr txBox="1">
            <a:spLocks noChangeArrowheads="1"/>
          </p:cNvSpPr>
          <p:nvPr/>
        </p:nvSpPr>
        <p:spPr bwMode="auto">
          <a:xfrm>
            <a:off x="1390650" y="3727450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april</a:t>
            </a:r>
          </a:p>
        </p:txBody>
      </p:sp>
      <p:sp>
        <p:nvSpPr>
          <p:cNvPr id="113677" name="Line 35"/>
          <p:cNvSpPr>
            <a:spLocks noChangeShapeType="1"/>
          </p:cNvSpPr>
          <p:nvPr/>
        </p:nvSpPr>
        <p:spPr bwMode="auto">
          <a:xfrm flipV="1">
            <a:off x="2797175" y="2081213"/>
            <a:ext cx="1001713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  <p:sp>
        <p:nvSpPr>
          <p:cNvPr id="113678" name="Line 36"/>
          <p:cNvSpPr>
            <a:spLocks noChangeShapeType="1"/>
          </p:cNvSpPr>
          <p:nvPr/>
        </p:nvSpPr>
        <p:spPr bwMode="auto">
          <a:xfrm>
            <a:off x="3951288" y="2046288"/>
            <a:ext cx="904875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  <p:sp>
        <p:nvSpPr>
          <p:cNvPr id="107535" name="AutoShape 21"/>
          <p:cNvSpPr>
            <a:spLocks noChangeArrowheads="1"/>
          </p:cNvSpPr>
          <p:nvPr/>
        </p:nvSpPr>
        <p:spPr bwMode="auto">
          <a:xfrm>
            <a:off x="2738438" y="2217738"/>
            <a:ext cx="150812" cy="346075"/>
          </a:xfrm>
          <a:prstGeom prst="diamond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07536" name="Text Box 25"/>
          <p:cNvSpPr txBox="1">
            <a:spLocks noChangeArrowheads="1"/>
          </p:cNvSpPr>
          <p:nvPr/>
        </p:nvSpPr>
        <p:spPr bwMode="auto">
          <a:xfrm>
            <a:off x="1390650" y="3200400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may</a:t>
            </a:r>
          </a:p>
        </p:txBody>
      </p:sp>
      <p:sp>
        <p:nvSpPr>
          <p:cNvPr id="107537" name="Text Box 25"/>
          <p:cNvSpPr txBox="1">
            <a:spLocks noChangeArrowheads="1"/>
          </p:cNvSpPr>
          <p:nvPr/>
        </p:nvSpPr>
        <p:spPr bwMode="auto">
          <a:xfrm>
            <a:off x="1390650" y="2673350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june</a:t>
            </a:r>
          </a:p>
        </p:txBody>
      </p:sp>
      <p:sp>
        <p:nvSpPr>
          <p:cNvPr id="107538" name="Text Box 25"/>
          <p:cNvSpPr txBox="1">
            <a:spLocks noChangeArrowheads="1"/>
          </p:cNvSpPr>
          <p:nvPr/>
        </p:nvSpPr>
        <p:spPr bwMode="auto">
          <a:xfrm>
            <a:off x="1390650" y="2146300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july</a:t>
            </a:r>
          </a:p>
        </p:txBody>
      </p:sp>
      <p:sp>
        <p:nvSpPr>
          <p:cNvPr id="107539" name="Text Box 17"/>
          <p:cNvSpPr txBox="1">
            <a:spLocks noChangeArrowheads="1"/>
          </p:cNvSpPr>
          <p:nvPr/>
        </p:nvSpPr>
        <p:spPr bwMode="auto">
          <a:xfrm>
            <a:off x="2151063" y="6084888"/>
            <a:ext cx="111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january</a:t>
            </a:r>
          </a:p>
        </p:txBody>
      </p:sp>
      <p:sp>
        <p:nvSpPr>
          <p:cNvPr id="107540" name="Text Box 19"/>
          <p:cNvSpPr txBox="1">
            <a:spLocks noChangeArrowheads="1"/>
          </p:cNvSpPr>
          <p:nvPr/>
        </p:nvSpPr>
        <p:spPr bwMode="auto">
          <a:xfrm>
            <a:off x="3152775" y="6084888"/>
            <a:ext cx="124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february</a:t>
            </a:r>
          </a:p>
        </p:txBody>
      </p:sp>
      <p:sp>
        <p:nvSpPr>
          <p:cNvPr id="107541" name="Text Box 20"/>
          <p:cNvSpPr txBox="1">
            <a:spLocks noChangeArrowheads="1"/>
          </p:cNvSpPr>
          <p:nvPr/>
        </p:nvSpPr>
        <p:spPr bwMode="auto">
          <a:xfrm>
            <a:off x="4284663" y="6084888"/>
            <a:ext cx="111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march</a:t>
            </a:r>
          </a:p>
        </p:txBody>
      </p:sp>
      <p:sp>
        <p:nvSpPr>
          <p:cNvPr id="107542" name="Text Box 25"/>
          <p:cNvSpPr txBox="1">
            <a:spLocks noChangeArrowheads="1"/>
          </p:cNvSpPr>
          <p:nvPr/>
        </p:nvSpPr>
        <p:spPr bwMode="auto">
          <a:xfrm>
            <a:off x="5286375" y="6084888"/>
            <a:ext cx="83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april</a:t>
            </a:r>
          </a:p>
        </p:txBody>
      </p:sp>
      <p:sp>
        <p:nvSpPr>
          <p:cNvPr id="107543" name="Text Box 25"/>
          <p:cNvSpPr txBox="1">
            <a:spLocks noChangeArrowheads="1"/>
          </p:cNvSpPr>
          <p:nvPr/>
        </p:nvSpPr>
        <p:spPr bwMode="auto">
          <a:xfrm>
            <a:off x="6013450" y="6084888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may</a:t>
            </a:r>
          </a:p>
        </p:txBody>
      </p:sp>
      <p:sp>
        <p:nvSpPr>
          <p:cNvPr id="107544" name="Text Box 25"/>
          <p:cNvSpPr txBox="1">
            <a:spLocks noChangeArrowheads="1"/>
          </p:cNvSpPr>
          <p:nvPr/>
        </p:nvSpPr>
        <p:spPr bwMode="auto">
          <a:xfrm>
            <a:off x="6742113" y="6084888"/>
            <a:ext cx="83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june</a:t>
            </a: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7469188" y="6084888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>
                <a:solidFill>
                  <a:schemeClr val="tx1"/>
                </a:solidFill>
                <a:latin typeface="Times New Roman" charset="0"/>
              </a:rPr>
              <a:t>july</a:t>
            </a:r>
          </a:p>
        </p:txBody>
      </p:sp>
      <p:sp>
        <p:nvSpPr>
          <p:cNvPr id="107546" name="Line 22"/>
          <p:cNvSpPr>
            <a:spLocks noChangeShapeType="1"/>
          </p:cNvSpPr>
          <p:nvPr/>
        </p:nvSpPr>
        <p:spPr bwMode="auto">
          <a:xfrm>
            <a:off x="2335213" y="3938588"/>
            <a:ext cx="594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691" name="AutoShape 23"/>
          <p:cNvSpPr>
            <a:spLocks noChangeArrowheads="1"/>
          </p:cNvSpPr>
          <p:nvPr/>
        </p:nvSpPr>
        <p:spPr bwMode="auto">
          <a:xfrm>
            <a:off x="3800475" y="3448050"/>
            <a:ext cx="152400" cy="347663"/>
          </a:xfrm>
          <a:prstGeom prst="diamond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13692" name="AutoShape 24"/>
          <p:cNvSpPr>
            <a:spLocks noChangeArrowheads="1"/>
          </p:cNvSpPr>
          <p:nvPr/>
        </p:nvSpPr>
        <p:spPr bwMode="auto">
          <a:xfrm>
            <a:off x="4872038" y="3448050"/>
            <a:ext cx="149225" cy="347663"/>
          </a:xfrm>
          <a:prstGeom prst="diamond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13693" name="Line 35"/>
          <p:cNvSpPr>
            <a:spLocks noChangeShapeType="1"/>
          </p:cNvSpPr>
          <p:nvPr/>
        </p:nvSpPr>
        <p:spPr bwMode="auto">
          <a:xfrm flipV="1">
            <a:off x="2809875" y="3632200"/>
            <a:ext cx="1000125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  <p:sp>
        <p:nvSpPr>
          <p:cNvPr id="113694" name="Line 36"/>
          <p:cNvSpPr>
            <a:spLocks noChangeShapeType="1"/>
          </p:cNvSpPr>
          <p:nvPr/>
        </p:nvSpPr>
        <p:spPr bwMode="auto">
          <a:xfrm>
            <a:off x="3951288" y="3609975"/>
            <a:ext cx="9175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  <p:sp>
        <p:nvSpPr>
          <p:cNvPr id="107551" name="AutoShape 21"/>
          <p:cNvSpPr>
            <a:spLocks noChangeArrowheads="1"/>
          </p:cNvSpPr>
          <p:nvPr/>
        </p:nvSpPr>
        <p:spPr bwMode="auto">
          <a:xfrm>
            <a:off x="2751138" y="3768725"/>
            <a:ext cx="149225" cy="347663"/>
          </a:xfrm>
          <a:prstGeom prst="diamond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07552" name="Line 22"/>
          <p:cNvSpPr>
            <a:spLocks noChangeShapeType="1"/>
          </p:cNvSpPr>
          <p:nvPr/>
        </p:nvSpPr>
        <p:spPr bwMode="auto">
          <a:xfrm>
            <a:off x="2322513" y="5019675"/>
            <a:ext cx="5945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697" name="AutoShape 23"/>
          <p:cNvSpPr>
            <a:spLocks noChangeArrowheads="1"/>
          </p:cNvSpPr>
          <p:nvPr/>
        </p:nvSpPr>
        <p:spPr bwMode="auto">
          <a:xfrm>
            <a:off x="3787775" y="4530725"/>
            <a:ext cx="152400" cy="346075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53" name="AutoShape 24"/>
          <p:cNvSpPr>
            <a:spLocks noChangeArrowheads="1"/>
          </p:cNvSpPr>
          <p:nvPr/>
        </p:nvSpPr>
        <p:spPr bwMode="auto">
          <a:xfrm>
            <a:off x="4860925" y="4530725"/>
            <a:ext cx="149225" cy="346075"/>
          </a:xfrm>
          <a:prstGeom prst="diamond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13699" name="Line 35"/>
          <p:cNvSpPr>
            <a:spLocks noChangeShapeType="1"/>
          </p:cNvSpPr>
          <p:nvPr/>
        </p:nvSpPr>
        <p:spPr bwMode="auto">
          <a:xfrm flipV="1">
            <a:off x="2797175" y="4714875"/>
            <a:ext cx="100012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  <p:sp>
        <p:nvSpPr>
          <p:cNvPr id="113700" name="Line 36"/>
          <p:cNvSpPr>
            <a:spLocks noChangeShapeType="1"/>
          </p:cNvSpPr>
          <p:nvPr/>
        </p:nvSpPr>
        <p:spPr bwMode="auto">
          <a:xfrm>
            <a:off x="3938588" y="4691063"/>
            <a:ext cx="91757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  <p:sp>
        <p:nvSpPr>
          <p:cNvPr id="107557" name="AutoShape 21"/>
          <p:cNvSpPr>
            <a:spLocks noChangeArrowheads="1"/>
          </p:cNvSpPr>
          <p:nvPr/>
        </p:nvSpPr>
        <p:spPr bwMode="auto">
          <a:xfrm>
            <a:off x="2738438" y="4849813"/>
            <a:ext cx="149225" cy="3476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en-AU"/>
          </a:p>
        </p:txBody>
      </p:sp>
      <p:sp>
        <p:nvSpPr>
          <p:cNvPr id="107558" name="Text Box 18"/>
          <p:cNvSpPr txBox="1">
            <a:spLocks noChangeArrowheads="1"/>
          </p:cNvSpPr>
          <p:nvPr/>
        </p:nvSpPr>
        <p:spPr bwMode="auto">
          <a:xfrm>
            <a:off x="0" y="3727450"/>
            <a:ext cx="149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1800">
                <a:solidFill>
                  <a:srgbClr val="008000"/>
                </a:solidFill>
                <a:latin typeface="Times New Roman" charset="0"/>
              </a:rPr>
              <a:t>Milestone 2</a:t>
            </a:r>
          </a:p>
        </p:txBody>
      </p:sp>
      <p:sp>
        <p:nvSpPr>
          <p:cNvPr id="107559" name="Text Box 18"/>
          <p:cNvSpPr txBox="1">
            <a:spLocks noChangeArrowheads="1"/>
          </p:cNvSpPr>
          <p:nvPr/>
        </p:nvSpPr>
        <p:spPr bwMode="auto">
          <a:xfrm>
            <a:off x="23813" y="4784725"/>
            <a:ext cx="149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65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777777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rgbClr val="77777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1800">
                <a:solidFill>
                  <a:srgbClr val="800000"/>
                </a:solidFill>
                <a:latin typeface="Times New Roman" charset="0"/>
              </a:rPr>
              <a:t>Milestone 1</a:t>
            </a:r>
          </a:p>
        </p:txBody>
      </p:sp>
      <p:cxnSp>
        <p:nvCxnSpPr>
          <p:cNvPr id="107560" name="Connecteur droit 3"/>
          <p:cNvCxnSpPr>
            <a:cxnSpLocks noChangeShapeType="1"/>
            <a:stCxn id="107562" idx="0"/>
            <a:endCxn id="107529" idx="1"/>
          </p:cNvCxnSpPr>
          <p:nvPr/>
        </p:nvCxnSpPr>
        <p:spPr bwMode="auto">
          <a:xfrm flipV="1">
            <a:off x="2330450" y="2387600"/>
            <a:ext cx="5937250" cy="3644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 animBg="1"/>
      <p:bldP spid="113675" grpId="0" animBg="1"/>
      <p:bldP spid="113677" grpId="0" animBg="1"/>
      <p:bldP spid="113678" grpId="0" animBg="1"/>
      <p:bldP spid="113691" grpId="0" animBg="1"/>
      <p:bldP spid="113692" grpId="0" animBg="1"/>
      <p:bldP spid="113693" grpId="0" animBg="1"/>
      <p:bldP spid="113694" grpId="0" animBg="1"/>
      <p:bldP spid="113697" grpId="0" animBg="1"/>
      <p:bldP spid="53" grpId="0" animBg="1"/>
      <p:bldP spid="113699" grpId="0" animBg="1"/>
      <p:bldP spid="11370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Results orientation</a:t>
            </a: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Goals and results directed</a:t>
            </a:r>
          </a:p>
          <a:p>
            <a:endParaRPr lang="fr-CH">
              <a:latin typeface="Arial" charset="0"/>
              <a:ea typeface="ＭＳ Ｐゴシック" charset="0"/>
            </a:endParaRPr>
          </a:p>
          <a:p>
            <a:r>
              <a:rPr lang="fr-CH">
                <a:latin typeface="Arial" charset="0"/>
                <a:ea typeface="ＭＳ Ｐゴシック" charset="0"/>
              </a:rPr>
              <a:t>Empower team members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Each deliverable has a responsible</a:t>
            </a:r>
          </a:p>
          <a:p>
            <a:pPr lvl="1"/>
            <a:r>
              <a:rPr lang="fr-CH">
                <a:latin typeface="Arial" charset="0"/>
                <a:ea typeface="ＭＳ Ｐゴシック" charset="0"/>
              </a:rPr>
              <a:t>Regular update of the deliverable indicator</a:t>
            </a:r>
            <a:br>
              <a:rPr lang="fr-CH">
                <a:latin typeface="Arial" charset="0"/>
                <a:ea typeface="ＭＳ Ｐゴシック" charset="0"/>
              </a:rPr>
            </a:br>
            <a:r>
              <a:rPr lang="fr-CH">
                <a:latin typeface="Arial" charset="0"/>
                <a:ea typeface="ＭＳ Ｐゴシック" charset="0"/>
              </a:rPr>
              <a:t>(green/orange/red)</a:t>
            </a: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7543800" y="1495425"/>
            <a:ext cx="744538" cy="225107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fr-FR"/>
          </a:p>
        </p:txBody>
      </p:sp>
      <p:sp>
        <p:nvSpPr>
          <p:cNvPr id="109572" name="Oval 5"/>
          <p:cNvSpPr>
            <a:spLocks noChangeArrowheads="1"/>
          </p:cNvSpPr>
          <p:nvPr/>
        </p:nvSpPr>
        <p:spPr bwMode="auto">
          <a:xfrm>
            <a:off x="7726363" y="1663700"/>
            <a:ext cx="393700" cy="393700"/>
          </a:xfrm>
          <a:prstGeom prst="ellipse">
            <a:avLst/>
          </a:prstGeom>
          <a:solidFill>
            <a:srgbClr val="FFD1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fr-FR"/>
          </a:p>
        </p:txBody>
      </p:sp>
      <p:sp>
        <p:nvSpPr>
          <p:cNvPr id="109573" name="Oval 6"/>
          <p:cNvSpPr>
            <a:spLocks noChangeArrowheads="1"/>
          </p:cNvSpPr>
          <p:nvPr/>
        </p:nvSpPr>
        <p:spPr bwMode="auto">
          <a:xfrm>
            <a:off x="7726363" y="2387600"/>
            <a:ext cx="393700" cy="393700"/>
          </a:xfrm>
          <a:prstGeom prst="ellipse">
            <a:avLst/>
          </a:prstGeom>
          <a:solidFill>
            <a:srgbClr val="FFF5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fr-FR"/>
          </a:p>
        </p:txBody>
      </p:sp>
      <p:sp>
        <p:nvSpPr>
          <p:cNvPr id="109574" name="Oval 7"/>
          <p:cNvSpPr>
            <a:spLocks noChangeArrowheads="1"/>
          </p:cNvSpPr>
          <p:nvPr/>
        </p:nvSpPr>
        <p:spPr bwMode="auto">
          <a:xfrm>
            <a:off x="7659688" y="2998788"/>
            <a:ext cx="533400" cy="508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</a:pPr>
            <a:endParaRPr lang="fr-F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cs typeface="+mj-cs"/>
              </a:rPr>
              <a:t>Project modifications management</a:t>
            </a:r>
          </a:p>
        </p:txBody>
      </p:sp>
      <p:sp>
        <p:nvSpPr>
          <p:cNvPr id="10444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cs typeface="+mn-cs"/>
              </a:rPr>
              <a:t>Difficult (impossible) exactly define all fonctionnalities </a:t>
            </a:r>
          </a:p>
          <a:p>
            <a:pPr>
              <a:defRPr/>
            </a:pPr>
            <a:r>
              <a:rPr lang="fr-CH" dirty="0">
                <a:cs typeface="+mn-cs"/>
              </a:rPr>
              <a:t>Project management is a dynamic process</a:t>
            </a:r>
          </a:p>
        </p:txBody>
      </p:sp>
      <p:graphicFrame>
        <p:nvGraphicFramePr>
          <p:cNvPr id="111618" name="Object 3"/>
          <p:cNvGraphicFramePr>
            <a:graphicFrameLocks noChangeAspect="1"/>
          </p:cNvGraphicFramePr>
          <p:nvPr/>
        </p:nvGraphicFramePr>
        <p:xfrm>
          <a:off x="609600" y="3711575"/>
          <a:ext cx="80010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4" name="Clip" r:id="rId4" imgW="1296504" imgH="3933687" progId="">
                  <p:embed/>
                </p:oleObj>
              </mc:Choice>
              <mc:Fallback>
                <p:oleObj name="Clip" r:id="rId4" imgW="1296504" imgH="393368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11575"/>
                        <a:ext cx="80010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484" name="AutoShape 4"/>
          <p:cNvSpPr>
            <a:spLocks noChangeArrowheads="1"/>
          </p:cNvSpPr>
          <p:nvPr/>
        </p:nvSpPr>
        <p:spPr bwMode="auto">
          <a:xfrm>
            <a:off x="1562100" y="3181350"/>
            <a:ext cx="2495550" cy="838200"/>
          </a:xfrm>
          <a:prstGeom prst="wedgeRoundRectCallout">
            <a:avLst>
              <a:gd name="adj1" fmla="val -45421"/>
              <a:gd name="adj2" fmla="val 70074"/>
              <a:gd name="adj3" fmla="val 16667"/>
            </a:avLst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CH" sz="2200">
                <a:solidFill>
                  <a:srgbClr val="595959"/>
                </a:solidFill>
              </a:rPr>
              <a:t>Oh, just add…</a:t>
            </a:r>
          </a:p>
        </p:txBody>
      </p:sp>
      <p:sp>
        <p:nvSpPr>
          <p:cNvPr id="1044485" name="Text Box 5"/>
          <p:cNvSpPr txBox="1">
            <a:spLocks noChangeArrowheads="1"/>
          </p:cNvSpPr>
          <p:nvPr/>
        </p:nvSpPr>
        <p:spPr bwMode="auto">
          <a:xfrm>
            <a:off x="4800600" y="3206750"/>
            <a:ext cx="38100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H" sz="2200" dirty="0">
                <a:solidFill>
                  <a:schemeClr val="bg2">
                    <a:lumMod val="50000"/>
                  </a:schemeClr>
                </a:solidFill>
                <a:cs typeface="+mn-cs"/>
              </a:rPr>
              <a:t>Better to be prepared to deal with change requests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cs typeface="+mj-cs"/>
              </a:rPr>
              <a:t>Change procedure</a:t>
            </a:r>
          </a:p>
        </p:txBody>
      </p:sp>
      <p:sp>
        <p:nvSpPr>
          <p:cNvPr id="1054723" name="AutoShape 3"/>
          <p:cNvSpPr>
            <a:spLocks noChangeArrowheads="1"/>
          </p:cNvSpPr>
          <p:nvPr/>
        </p:nvSpPr>
        <p:spPr bwMode="auto">
          <a:xfrm>
            <a:off x="2919413" y="1058863"/>
            <a:ext cx="1828800" cy="955675"/>
          </a:xfrm>
          <a:prstGeom prst="flowChartDocumen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H" sz="2200" dirty="0">
                <a:solidFill>
                  <a:schemeClr val="bg2">
                    <a:lumMod val="50000"/>
                  </a:schemeClr>
                </a:solidFill>
                <a:cs typeface="+mn-cs"/>
              </a:rPr>
              <a:t>Change request</a:t>
            </a:r>
          </a:p>
        </p:txBody>
      </p:sp>
      <p:sp>
        <p:nvSpPr>
          <p:cNvPr id="1054724" name="AutoShape 4"/>
          <p:cNvSpPr>
            <a:spLocks noChangeArrowheads="1"/>
          </p:cNvSpPr>
          <p:nvPr/>
        </p:nvSpPr>
        <p:spPr bwMode="auto">
          <a:xfrm>
            <a:off x="2924175" y="2265363"/>
            <a:ext cx="1828800" cy="955675"/>
          </a:xfrm>
          <a:prstGeom prst="flowChartDocumen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H" sz="2200" dirty="0">
                <a:solidFill>
                  <a:schemeClr val="bg2">
                    <a:lumMod val="50000"/>
                  </a:schemeClr>
                </a:solidFill>
                <a:cs typeface="+mn-cs"/>
              </a:rPr>
              <a:t>Consequences assesment</a:t>
            </a:r>
          </a:p>
        </p:txBody>
      </p:sp>
      <p:sp>
        <p:nvSpPr>
          <p:cNvPr id="1054725" name="AutoShape 5"/>
          <p:cNvSpPr>
            <a:spLocks noChangeArrowheads="1"/>
          </p:cNvSpPr>
          <p:nvPr/>
        </p:nvSpPr>
        <p:spPr bwMode="auto">
          <a:xfrm>
            <a:off x="2744788" y="3521075"/>
            <a:ext cx="2217737" cy="1528763"/>
          </a:xfrm>
          <a:prstGeom prst="diamond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>
                <a:solidFill>
                  <a:srgbClr val="595959"/>
                </a:solidFill>
              </a:rPr>
              <a:t>Choice</a:t>
            </a:r>
          </a:p>
          <a:p>
            <a:endParaRPr lang="fr-CH" sz="2200">
              <a:solidFill>
                <a:srgbClr val="595959"/>
              </a:solidFill>
            </a:endParaRPr>
          </a:p>
        </p:txBody>
      </p:sp>
      <p:sp>
        <p:nvSpPr>
          <p:cNvPr id="1054726" name="AutoShape 6"/>
          <p:cNvSpPr>
            <a:spLocks noChangeArrowheads="1"/>
          </p:cNvSpPr>
          <p:nvPr/>
        </p:nvSpPr>
        <p:spPr bwMode="auto">
          <a:xfrm>
            <a:off x="2759075" y="5430838"/>
            <a:ext cx="2135188" cy="604837"/>
          </a:xfrm>
          <a:prstGeom prst="flowChartTerminator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H" sz="2200" dirty="0">
                <a:solidFill>
                  <a:schemeClr val="bg2">
                    <a:lumMod val="50000"/>
                  </a:schemeClr>
                </a:solidFill>
                <a:cs typeface="+mn-cs"/>
              </a:rPr>
              <a:t>Change refused</a:t>
            </a:r>
          </a:p>
        </p:txBody>
      </p:sp>
      <p:sp>
        <p:nvSpPr>
          <p:cNvPr id="1054727" name="AutoShape 7"/>
          <p:cNvSpPr>
            <a:spLocks noChangeArrowheads="1"/>
          </p:cNvSpPr>
          <p:nvPr/>
        </p:nvSpPr>
        <p:spPr bwMode="auto">
          <a:xfrm>
            <a:off x="5861050" y="3971925"/>
            <a:ext cx="2311400" cy="606425"/>
          </a:xfrm>
          <a:prstGeom prst="flowChartTerminator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H" sz="2200" dirty="0">
                <a:solidFill>
                  <a:schemeClr val="bg2">
                    <a:lumMod val="50000"/>
                  </a:schemeClr>
                </a:solidFill>
                <a:cs typeface="+mn-cs"/>
              </a:rPr>
              <a:t>Change accepted</a:t>
            </a:r>
          </a:p>
        </p:txBody>
      </p:sp>
      <p:cxnSp>
        <p:nvCxnSpPr>
          <p:cNvPr id="1054728" name="AutoShape 8"/>
          <p:cNvCxnSpPr>
            <a:cxnSpLocks noChangeShapeType="1"/>
            <a:stCxn id="1054725" idx="1"/>
            <a:endCxn id="1054723" idx="1"/>
          </p:cNvCxnSpPr>
          <p:nvPr/>
        </p:nvCxnSpPr>
        <p:spPr bwMode="auto">
          <a:xfrm rot="10800000" flipH="1">
            <a:off x="2744788" y="1536700"/>
            <a:ext cx="174625" cy="2747963"/>
          </a:xfrm>
          <a:prstGeom prst="bentConnector3">
            <a:avLst>
              <a:gd name="adj1" fmla="val -131352"/>
            </a:avLst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54729" name="Line 9"/>
          <p:cNvSpPr>
            <a:spLocks noChangeShapeType="1"/>
          </p:cNvSpPr>
          <p:nvPr/>
        </p:nvSpPr>
        <p:spPr bwMode="auto">
          <a:xfrm>
            <a:off x="3846513" y="1982788"/>
            <a:ext cx="0" cy="225425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  <a:defRPr/>
            </a:pPr>
            <a:endParaRPr lang="fr-FR"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054730" name="Line 10"/>
          <p:cNvSpPr>
            <a:spLocks noChangeShapeType="1"/>
          </p:cNvSpPr>
          <p:nvPr/>
        </p:nvSpPr>
        <p:spPr bwMode="auto">
          <a:xfrm>
            <a:off x="3846513" y="3221038"/>
            <a:ext cx="0" cy="239712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  <a:defRPr/>
            </a:pPr>
            <a:endParaRPr lang="fr-FR"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054731" name="Line 11"/>
          <p:cNvSpPr>
            <a:spLocks noChangeShapeType="1"/>
          </p:cNvSpPr>
          <p:nvPr/>
        </p:nvSpPr>
        <p:spPr bwMode="auto">
          <a:xfrm>
            <a:off x="4938713" y="4279900"/>
            <a:ext cx="941387" cy="3175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  <a:defRPr/>
            </a:pPr>
            <a:endParaRPr lang="fr-FR"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054732" name="Line 12"/>
          <p:cNvSpPr>
            <a:spLocks noChangeShapeType="1"/>
          </p:cNvSpPr>
          <p:nvPr/>
        </p:nvSpPr>
        <p:spPr bwMode="auto">
          <a:xfrm flipH="1">
            <a:off x="3836988" y="5122863"/>
            <a:ext cx="12700" cy="225425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5050"/>
              </a:buClr>
              <a:buFontTx/>
              <a:buChar char="•"/>
              <a:defRPr/>
            </a:pPr>
            <a:endParaRPr lang="fr-FR"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fr-CH">
                <a:cs typeface="+mj-cs"/>
              </a:rPr>
              <a:t>Introduction </a:t>
            </a:r>
          </a:p>
        </p:txBody>
      </p:sp>
      <p:pic>
        <p:nvPicPr>
          <p:cNvPr id="13314" name="Picture 12" descr="meet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1762253"/>
            <a:ext cx="2708508" cy="1990725"/>
          </a:xfrm>
        </p:spPr>
      </p:pic>
      <p:sp>
        <p:nvSpPr>
          <p:cNvPr id="1331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400" y="1238250"/>
            <a:ext cx="4073525" cy="4724400"/>
          </a:xfrm>
        </p:spPr>
        <p:txBody>
          <a:bodyPr lIns="90488" tIns="44450" rIns="90488" bIns="44450"/>
          <a:lstStyle/>
          <a:p>
            <a:pPr>
              <a:lnSpc>
                <a:spcPct val="120000"/>
              </a:lnSpc>
            </a:pPr>
            <a:r>
              <a:rPr lang="fr-CH" dirty="0">
                <a:latin typeface="Arial" charset="0"/>
                <a:ea typeface="ＭＳ Ｐゴシック" charset="0"/>
              </a:rPr>
              <a:t>Management &amp; </a:t>
            </a:r>
            <a:r>
              <a:rPr lang="fr-CH" dirty="0" err="1">
                <a:latin typeface="Arial" charset="0"/>
                <a:ea typeface="ＭＳ Ｐゴシック" charset="0"/>
              </a:rPr>
              <a:t>organization</a:t>
            </a:r>
            <a:endParaRPr lang="fr-CH" dirty="0">
              <a:latin typeface="Arial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fr-CH" sz="1800" dirty="0" err="1">
                <a:latin typeface="Arial" charset="0"/>
                <a:ea typeface="ＭＳ Ｐゴシック" charset="0"/>
              </a:rPr>
              <a:t>Hierarchy</a:t>
            </a:r>
            <a:endParaRPr lang="fr-CH" sz="18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fr-CH" sz="1800" dirty="0">
                <a:latin typeface="Arial" charset="0"/>
                <a:ea typeface="ＭＳ Ｐゴシック" charset="0"/>
              </a:rPr>
              <a:t>Communication</a:t>
            </a:r>
          </a:p>
          <a:p>
            <a:pPr lvl="1">
              <a:lnSpc>
                <a:spcPct val="120000"/>
              </a:lnSpc>
            </a:pPr>
            <a:r>
              <a:rPr lang="fr-CH" sz="1800" dirty="0" err="1">
                <a:latin typeface="Arial" charset="0"/>
                <a:ea typeface="ＭＳ Ｐゴシック" charset="0"/>
              </a:rPr>
              <a:t>Conflict</a:t>
            </a:r>
            <a:r>
              <a:rPr lang="fr-CH" sz="1800" dirty="0">
                <a:latin typeface="Arial" charset="0"/>
                <a:ea typeface="ＭＳ Ｐゴシック" charset="0"/>
              </a:rPr>
              <a:t> management</a:t>
            </a:r>
          </a:p>
          <a:p>
            <a:pPr lvl="1">
              <a:lnSpc>
                <a:spcPct val="120000"/>
              </a:lnSpc>
            </a:pPr>
            <a:r>
              <a:rPr lang="fr-CH" sz="1800" dirty="0">
                <a:latin typeface="Arial" charset="0"/>
                <a:ea typeface="ＭＳ Ｐゴシック" charset="0"/>
              </a:rPr>
              <a:t>…</a:t>
            </a:r>
          </a:p>
          <a:p>
            <a:pPr lvl="1">
              <a:lnSpc>
                <a:spcPct val="120000"/>
              </a:lnSpc>
            </a:pPr>
            <a:endParaRPr lang="fr-CH" sz="18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Font typeface="Arial" charset="0"/>
              <a:buNone/>
            </a:pPr>
            <a:endParaRPr lang="fr-CH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r>
              <a:rPr lang="fr-CH" dirty="0">
                <a:latin typeface="Arial" charset="0"/>
                <a:ea typeface="ＭＳ Ｐゴシック" charset="0"/>
              </a:rPr>
              <a:t>Tools and techniques</a:t>
            </a:r>
          </a:p>
          <a:p>
            <a:pPr lvl="1">
              <a:lnSpc>
                <a:spcPct val="120000"/>
              </a:lnSpc>
            </a:pPr>
            <a:r>
              <a:rPr lang="fr-CH" sz="1800" dirty="0">
                <a:latin typeface="Arial" charset="0"/>
                <a:ea typeface="ＭＳ Ｐゴシック" charset="0"/>
              </a:rPr>
              <a:t>Pert</a:t>
            </a:r>
          </a:p>
          <a:p>
            <a:pPr lvl="1">
              <a:lnSpc>
                <a:spcPct val="120000"/>
              </a:lnSpc>
            </a:pPr>
            <a:r>
              <a:rPr lang="fr-CH" sz="1800" dirty="0">
                <a:latin typeface="Arial" charset="0"/>
                <a:ea typeface="ＭＳ Ｐゴシック" charset="0"/>
              </a:rPr>
              <a:t>Gantt</a:t>
            </a:r>
          </a:p>
          <a:p>
            <a:pPr lvl="1">
              <a:lnSpc>
                <a:spcPct val="120000"/>
              </a:lnSpc>
            </a:pPr>
            <a:r>
              <a:rPr lang="fr-CH" sz="1800" dirty="0" err="1">
                <a:latin typeface="Arial" charset="0"/>
                <a:ea typeface="ＭＳ Ｐゴシック" charset="0"/>
              </a:rPr>
              <a:t>Risk</a:t>
            </a:r>
            <a:r>
              <a:rPr lang="fr-CH" sz="1800" dirty="0">
                <a:latin typeface="Arial" charset="0"/>
                <a:ea typeface="ＭＳ Ｐゴシック" charset="0"/>
              </a:rPr>
              <a:t> management</a:t>
            </a:r>
          </a:p>
          <a:p>
            <a:pPr lvl="1">
              <a:lnSpc>
                <a:spcPct val="120000"/>
              </a:lnSpc>
            </a:pPr>
            <a:r>
              <a:rPr lang="fr-CH" sz="1800" dirty="0">
                <a:latin typeface="Arial" charset="0"/>
                <a:ea typeface="ＭＳ Ｐゴシック" charset="0"/>
              </a:rPr>
              <a:t>…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4183380" y="1973263"/>
            <a:ext cx="2243138" cy="400050"/>
            <a:chOff x="1961" y="1794"/>
            <a:chExt cx="1920" cy="252"/>
          </a:xfrm>
        </p:grpSpPr>
        <p:sp>
          <p:nvSpPr>
            <p:cNvPr id="13323" name="AutoShape 6"/>
            <p:cNvSpPr>
              <a:spLocks noChangeArrowheads="1"/>
            </p:cNvSpPr>
            <p:nvPr/>
          </p:nvSpPr>
          <p:spPr bwMode="auto">
            <a:xfrm>
              <a:off x="1961" y="1836"/>
              <a:ext cx="480" cy="192"/>
            </a:xfrm>
            <a:prstGeom prst="rightArrow">
              <a:avLst>
                <a:gd name="adj1" fmla="val 50000"/>
                <a:gd name="adj2" fmla="val 6252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>
                <a:solidFill>
                  <a:srgbClr val="465F7F"/>
                </a:solidFill>
              </a:endParaRPr>
            </a:p>
          </p:txBody>
        </p:sp>
        <p:sp>
          <p:nvSpPr>
            <p:cNvPr id="13324" name="Rectangle 7"/>
            <p:cNvSpPr>
              <a:spLocks noChangeArrowheads="1"/>
            </p:cNvSpPr>
            <p:nvPr/>
          </p:nvSpPr>
          <p:spPr bwMode="auto">
            <a:xfrm>
              <a:off x="2585" y="1794"/>
              <a:ext cx="1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2000">
                  <a:solidFill>
                    <a:srgbClr val="465F7F"/>
                  </a:solidFill>
                  <a:latin typeface="Arial" charset="0"/>
                </a:rPr>
                <a:t>Soft skills</a:t>
              </a:r>
            </a:p>
          </p:txBody>
        </p:sp>
      </p:grp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4155440" y="4630801"/>
            <a:ext cx="2247900" cy="400050"/>
            <a:chOff x="1961" y="3176"/>
            <a:chExt cx="1711" cy="252"/>
          </a:xfrm>
        </p:grpSpPr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>
              <a:off x="1961" y="3209"/>
              <a:ext cx="480" cy="192"/>
            </a:xfrm>
            <a:prstGeom prst="rightArrow">
              <a:avLst>
                <a:gd name="adj1" fmla="val 50000"/>
                <a:gd name="adj2" fmla="val 6252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>
                <a:solidFill>
                  <a:srgbClr val="465F7F"/>
                </a:solidFill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2585" y="3176"/>
              <a:ext cx="10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2000">
                  <a:solidFill>
                    <a:srgbClr val="465F7F"/>
                  </a:solidFill>
                  <a:latin typeface="Arial" charset="0"/>
                </a:rPr>
                <a:t>Hard skills</a:t>
              </a:r>
            </a:p>
          </p:txBody>
        </p:sp>
      </p:grpSp>
      <p:pic>
        <p:nvPicPr>
          <p:cNvPr id="13318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303713"/>
            <a:ext cx="24987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Line 13"/>
          <p:cNvSpPr>
            <a:spLocks noChangeShapeType="1"/>
          </p:cNvSpPr>
          <p:nvPr/>
        </p:nvSpPr>
        <p:spPr bwMode="auto">
          <a:xfrm>
            <a:off x="5816600" y="1411288"/>
            <a:ext cx="0" cy="20685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  <p:sp>
        <p:nvSpPr>
          <p:cNvPr id="13320" name="Line 17"/>
          <p:cNvSpPr>
            <a:spLocks noChangeShapeType="1"/>
          </p:cNvSpPr>
          <p:nvPr/>
        </p:nvSpPr>
        <p:spPr bwMode="auto">
          <a:xfrm flipH="1">
            <a:off x="5829300" y="3479800"/>
            <a:ext cx="42863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cs typeface="+mj-cs"/>
              </a:rPr>
              <a:t>Form for change management</a:t>
            </a:r>
          </a:p>
        </p:txBody>
      </p:sp>
      <p:graphicFrame>
        <p:nvGraphicFramePr>
          <p:cNvPr id="10567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528234"/>
              </p:ext>
            </p:extLst>
          </p:nvPr>
        </p:nvGraphicFramePr>
        <p:xfrm>
          <a:off x="1524000" y="1062038"/>
          <a:ext cx="6096000" cy="5097463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Project name:__________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Applicant:    __________               Date: ______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Request description and justification: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r-CH" sz="20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Assesment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of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consequences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  <a:endParaRPr kumimoji="0" lang="fr-C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risks</a:t>
                      </a:r>
                      <a:endParaRPr kumimoji="0" lang="fr-C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r-C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PM signature: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Customer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decision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</a:t>
                      </a:r>
                      <a:r>
                        <a:rPr kumimoji="0" lang="fr-CH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accept</a:t>
                      </a:r>
                      <a:r>
                        <a:rPr kumimoji="0" lang="fr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/ refuse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r-C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Customer signature: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19618"/>
              </p:ext>
            </p:extLst>
          </p:nvPr>
        </p:nvGraphicFramePr>
        <p:xfrm>
          <a:off x="1524000" y="1828799"/>
          <a:ext cx="6096001" cy="750277"/>
        </p:xfrm>
        <a:graphic>
          <a:graphicData uri="http://schemas.openxmlformats.org/drawingml/2006/table">
            <a:tbl>
              <a:tblPr/>
              <a:tblGrid>
                <a:gridCol w="609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Line 2"/>
          <p:cNvSpPr>
            <a:spLocks noChangeShapeType="1"/>
          </p:cNvSpPr>
          <p:nvPr/>
        </p:nvSpPr>
        <p:spPr bwMode="auto">
          <a:xfrm flipH="1">
            <a:off x="1757363" y="3967163"/>
            <a:ext cx="1857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Simulation - Execution</a:t>
            </a:r>
          </a:p>
        </p:txBody>
      </p:sp>
      <p:pic>
        <p:nvPicPr>
          <p:cNvPr id="10" name="Image 1" descr="Capture d’écran 2015-09-07 à 12.01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50" y="2159842"/>
            <a:ext cx="7377112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66402" y="1498971"/>
            <a:ext cx="237149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fr-FR">
                <a:solidFill>
                  <a:srgbClr val="465F7F"/>
                </a:solidFill>
              </a:rPr>
              <a:t>www.AlbaSim.ch   </a:t>
            </a: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Line 2"/>
          <p:cNvSpPr>
            <a:spLocks noChangeShapeType="1"/>
          </p:cNvSpPr>
          <p:nvPr/>
        </p:nvSpPr>
        <p:spPr bwMode="auto">
          <a:xfrm flipH="1">
            <a:off x="1757363" y="3967163"/>
            <a:ext cx="1857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813" name="Rectangle 6"/>
          <p:cNvSpPr>
            <a:spLocks noChangeArrowheads="1"/>
          </p:cNvSpPr>
          <p:nvPr/>
        </p:nvSpPr>
        <p:spPr bwMode="auto">
          <a:xfrm>
            <a:off x="1298575" y="3103563"/>
            <a:ext cx="74358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742950" lvl="1" indent="-285750" eaLnBrk="1" hangingPunct="1">
              <a:buClr>
                <a:srgbClr val="5F5F5F"/>
              </a:buClr>
              <a:buFont typeface="Arial" charset="0"/>
              <a:buChar char="–"/>
            </a:pPr>
            <a:endParaRPr lang="en-AU" sz="2000">
              <a:solidFill>
                <a:srgbClr val="5F5F5F"/>
              </a:solidFill>
              <a:latin typeface="Arial" charset="0"/>
            </a:endParaRPr>
          </a:p>
          <a:p>
            <a:pPr marL="1600200" lvl="3" indent="-228600" eaLnBrk="1" hangingPunct="1">
              <a:buClr>
                <a:srgbClr val="777777"/>
              </a:buClr>
              <a:buFont typeface="Arial" charset="0"/>
              <a:buChar char="–"/>
            </a:pPr>
            <a:endParaRPr lang="en-AU" sz="1400">
              <a:latin typeface="Arial" charset="0"/>
            </a:endParaRPr>
          </a:p>
        </p:txBody>
      </p:sp>
      <p:grpSp>
        <p:nvGrpSpPr>
          <p:cNvPr id="119814" name="Grouper 8"/>
          <p:cNvGrpSpPr>
            <a:grpSpLocks/>
          </p:cNvGrpSpPr>
          <p:nvPr/>
        </p:nvGrpSpPr>
        <p:grpSpPr bwMode="auto">
          <a:xfrm>
            <a:off x="779003" y="1013195"/>
            <a:ext cx="7140575" cy="1812925"/>
            <a:chOff x="288925" y="2289175"/>
            <a:chExt cx="8524875" cy="2116138"/>
          </a:xfrm>
        </p:grpSpPr>
        <p:sp>
          <p:nvSpPr>
            <p:cNvPr id="119815" name="Oval 4"/>
            <p:cNvSpPr>
              <a:spLocks noChangeArrowheads="1"/>
            </p:cNvSpPr>
            <p:nvPr/>
          </p:nvSpPr>
          <p:spPr bwMode="auto">
            <a:xfrm>
              <a:off x="3294806" y="3643726"/>
              <a:ext cx="2211768" cy="76158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CH" sz="1800" dirty="0">
                  <a:solidFill>
                    <a:srgbClr val="5F5F5F"/>
                  </a:solidFill>
                </a:rPr>
                <a:t>Monitor &amp; Control</a:t>
              </a:r>
            </a:p>
          </p:txBody>
        </p:sp>
        <p:grpSp>
          <p:nvGrpSpPr>
            <p:cNvPr id="119816" name="Group 5"/>
            <p:cNvGrpSpPr>
              <a:grpSpLocks/>
            </p:cNvGrpSpPr>
            <p:nvPr/>
          </p:nvGrpSpPr>
          <p:grpSpPr bwMode="auto">
            <a:xfrm>
              <a:off x="288925" y="2289175"/>
              <a:ext cx="8524875" cy="911225"/>
              <a:chOff x="141" y="797"/>
              <a:chExt cx="5376" cy="563"/>
            </a:xfrm>
          </p:grpSpPr>
          <p:grpSp>
            <p:nvGrpSpPr>
              <p:cNvPr id="119819" name="Group 6"/>
              <p:cNvGrpSpPr>
                <a:grpSpLocks/>
              </p:cNvGrpSpPr>
              <p:nvPr/>
            </p:nvGrpSpPr>
            <p:grpSpPr bwMode="auto">
              <a:xfrm>
                <a:off x="1569" y="797"/>
                <a:ext cx="1108" cy="554"/>
                <a:chOff x="941" y="2831"/>
                <a:chExt cx="1252" cy="554"/>
              </a:xfrm>
            </p:grpSpPr>
            <p:sp>
              <p:nvSpPr>
                <p:cNvPr id="119830" name="AutoShape 7"/>
                <p:cNvSpPr>
                  <a:spLocks noChangeArrowheads="1"/>
                </p:cNvSpPr>
                <p:nvPr/>
              </p:nvSpPr>
              <p:spPr bwMode="auto">
                <a:xfrm>
                  <a:off x="941" y="2831"/>
                  <a:ext cx="1252" cy="554"/>
                </a:xfrm>
                <a:prstGeom prst="roundRect">
                  <a:avLst>
                    <a:gd name="adj" fmla="val 16667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5050"/>
                    </a:buClr>
                    <a:buFontTx/>
                    <a:buChar char="•"/>
                  </a:pPr>
                  <a:endParaRPr lang="fr-FR"/>
                </a:p>
              </p:txBody>
            </p:sp>
            <p:sp>
              <p:nvSpPr>
                <p:cNvPr id="119831" name="AutoShape 8"/>
                <p:cNvSpPr>
                  <a:spLocks noChangeArrowheads="1"/>
                </p:cNvSpPr>
                <p:nvPr/>
              </p:nvSpPr>
              <p:spPr bwMode="auto">
                <a:xfrm>
                  <a:off x="1030" y="2965"/>
                  <a:ext cx="1057" cy="25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800" dirty="0">
                      <a:solidFill>
                        <a:srgbClr val="5F5F5F"/>
                      </a:solidFill>
                    </a:rPr>
                    <a:t>Planning</a:t>
                  </a:r>
                </a:p>
              </p:txBody>
            </p:sp>
          </p:grpSp>
          <p:grpSp>
            <p:nvGrpSpPr>
              <p:cNvPr id="119820" name="Group 9"/>
              <p:cNvGrpSpPr>
                <a:grpSpLocks/>
              </p:cNvGrpSpPr>
              <p:nvPr/>
            </p:nvGrpSpPr>
            <p:grpSpPr bwMode="auto">
              <a:xfrm>
                <a:off x="4371" y="797"/>
                <a:ext cx="1146" cy="546"/>
                <a:chOff x="4231" y="2831"/>
                <a:chExt cx="1276" cy="519"/>
              </a:xfrm>
            </p:grpSpPr>
            <p:sp>
              <p:nvSpPr>
                <p:cNvPr id="23" name="AutoShape 10"/>
                <p:cNvSpPr>
                  <a:spLocks noChangeArrowheads="1"/>
                </p:cNvSpPr>
                <p:nvPr/>
              </p:nvSpPr>
              <p:spPr bwMode="auto">
                <a:xfrm>
                  <a:off x="4231" y="2831"/>
                  <a:ext cx="1276" cy="519"/>
                </a:xfrm>
                <a:prstGeom prst="roundRect">
                  <a:avLst>
                    <a:gd name="adj" fmla="val 16667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5050"/>
                    </a:buClr>
                    <a:buFontTx/>
                    <a:buChar char="•"/>
                  </a:pPr>
                  <a:endParaRPr lang="fr-FR"/>
                </a:p>
              </p:txBody>
            </p:sp>
            <p:sp>
              <p:nvSpPr>
                <p:cNvPr id="119829" name="AutoShape 11"/>
                <p:cNvSpPr>
                  <a:spLocks noChangeArrowheads="1"/>
                </p:cNvSpPr>
                <p:nvPr/>
              </p:nvSpPr>
              <p:spPr bwMode="auto">
                <a:xfrm>
                  <a:off x="4417" y="2965"/>
                  <a:ext cx="966" cy="245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800" dirty="0" err="1">
                      <a:solidFill>
                        <a:srgbClr val="5F5F5F"/>
                      </a:solidFill>
                    </a:rPr>
                    <a:t>Closure</a:t>
                  </a:r>
                  <a:endParaRPr lang="fr-CH" sz="1800" dirty="0">
                    <a:solidFill>
                      <a:srgbClr val="5F5F5F"/>
                    </a:solidFill>
                  </a:endParaRPr>
                </a:p>
              </p:txBody>
            </p:sp>
          </p:grpSp>
          <p:grpSp>
            <p:nvGrpSpPr>
              <p:cNvPr id="119821" name="Group 12"/>
              <p:cNvGrpSpPr>
                <a:grpSpLocks/>
              </p:cNvGrpSpPr>
              <p:nvPr/>
            </p:nvGrpSpPr>
            <p:grpSpPr bwMode="auto">
              <a:xfrm>
                <a:off x="2979" y="797"/>
                <a:ext cx="1090" cy="554"/>
                <a:chOff x="2610" y="2831"/>
                <a:chExt cx="1228" cy="554"/>
              </a:xfrm>
            </p:grpSpPr>
            <p:sp>
              <p:nvSpPr>
                <p:cNvPr id="119826" name="AutoShape 13"/>
                <p:cNvSpPr>
                  <a:spLocks noChangeArrowheads="1"/>
                </p:cNvSpPr>
                <p:nvPr/>
              </p:nvSpPr>
              <p:spPr bwMode="auto">
                <a:xfrm>
                  <a:off x="2612" y="2831"/>
                  <a:ext cx="1224" cy="5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F5050"/>
                    </a:buClr>
                    <a:buFontTx/>
                    <a:buChar char="•"/>
                  </a:pPr>
                  <a:endParaRPr lang="fr-FR"/>
                </a:p>
              </p:txBody>
            </p:sp>
            <p:sp>
              <p:nvSpPr>
                <p:cNvPr id="119827" name="AutoShape 14"/>
                <p:cNvSpPr>
                  <a:spLocks noChangeArrowheads="1"/>
                </p:cNvSpPr>
                <p:nvPr/>
              </p:nvSpPr>
              <p:spPr bwMode="auto">
                <a:xfrm>
                  <a:off x="2702" y="2965"/>
                  <a:ext cx="1056" cy="258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800" dirty="0" err="1">
                      <a:solidFill>
                        <a:srgbClr val="5F5F5F"/>
                      </a:solidFill>
                    </a:rPr>
                    <a:t>Execution</a:t>
                  </a:r>
                  <a:endParaRPr lang="fr-CH" sz="1800" dirty="0">
                    <a:solidFill>
                      <a:srgbClr val="5F5F5F"/>
                    </a:solidFill>
                  </a:endParaRPr>
                </a:p>
              </p:txBody>
            </p:sp>
          </p:grpSp>
          <p:sp>
            <p:nvSpPr>
              <p:cNvPr id="119822" name="AutoShape 15"/>
              <p:cNvSpPr>
                <a:spLocks noChangeArrowheads="1"/>
              </p:cNvSpPr>
              <p:nvPr/>
            </p:nvSpPr>
            <p:spPr bwMode="auto">
              <a:xfrm>
                <a:off x="141" y="797"/>
                <a:ext cx="1126" cy="563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CH" sz="1800" dirty="0">
                    <a:solidFill>
                      <a:srgbClr val="5F5F5F"/>
                    </a:solidFill>
                  </a:rPr>
                  <a:t>Initiation</a:t>
                </a:r>
              </a:p>
            </p:txBody>
          </p:sp>
          <p:cxnSp>
            <p:nvCxnSpPr>
              <p:cNvPr id="119823" name="AutoShape 16"/>
              <p:cNvCxnSpPr>
                <a:cxnSpLocks noChangeShapeType="1"/>
                <a:stCxn id="119822" idx="3"/>
                <a:endCxn id="119830" idx="1"/>
              </p:cNvCxnSpPr>
              <p:nvPr/>
            </p:nvCxnSpPr>
            <p:spPr bwMode="auto">
              <a:xfrm flipV="1">
                <a:off x="1267" y="1074"/>
                <a:ext cx="302" cy="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824" name="AutoShape 17"/>
              <p:cNvCxnSpPr>
                <a:cxnSpLocks noChangeShapeType="1"/>
                <a:stCxn id="119830" idx="3"/>
                <a:endCxn id="119826" idx="1"/>
              </p:cNvCxnSpPr>
              <p:nvPr/>
            </p:nvCxnSpPr>
            <p:spPr bwMode="auto">
              <a:xfrm>
                <a:off x="2677" y="1074"/>
                <a:ext cx="30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825" name="AutoShape 18"/>
              <p:cNvCxnSpPr>
                <a:cxnSpLocks noChangeShapeType="1"/>
                <a:stCxn id="119826" idx="3"/>
                <a:endCxn id="23" idx="1"/>
              </p:cNvCxnSpPr>
              <p:nvPr/>
            </p:nvCxnSpPr>
            <p:spPr bwMode="auto">
              <a:xfrm flipV="1">
                <a:off x="4068" y="1071"/>
                <a:ext cx="300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9817" name="Line 19"/>
            <p:cNvSpPr>
              <a:spLocks noChangeShapeType="1"/>
            </p:cNvSpPr>
            <p:nvPr/>
          </p:nvSpPr>
          <p:spPr bwMode="auto">
            <a:xfrm flipH="1">
              <a:off x="4930415" y="3223092"/>
              <a:ext cx="566682" cy="422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19818" name="Line 20"/>
            <p:cNvSpPr>
              <a:spLocks noChangeShapeType="1"/>
            </p:cNvSpPr>
            <p:nvPr/>
          </p:nvSpPr>
          <p:spPr bwMode="auto">
            <a:xfrm flipH="1" flipV="1">
              <a:off x="3461589" y="3234210"/>
              <a:ext cx="543940" cy="389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Simulation - </a:t>
            </a:r>
            <a:r>
              <a:rPr lang="fr-FR" dirty="0" err="1"/>
              <a:t>Execution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47583" y="2843583"/>
            <a:ext cx="5486400" cy="36480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AU" dirty="0">
                <a:latin typeface="Arial" charset="0"/>
              </a:rPr>
              <a:t>Objectives</a:t>
            </a:r>
          </a:p>
          <a:p>
            <a:pPr lvl="1" eaLnBrk="1" hangingPunct="1"/>
            <a:r>
              <a:rPr lang="en-AU" dirty="0">
                <a:solidFill>
                  <a:srgbClr val="4D4D4D"/>
                </a:solidFill>
                <a:latin typeface="Arial" charset="0"/>
              </a:rPr>
              <a:t>realize the project</a:t>
            </a:r>
          </a:p>
          <a:p>
            <a:pPr lvl="1" eaLnBrk="1" hangingPunct="1"/>
            <a:endParaRPr lang="en-AU" dirty="0">
              <a:solidFill>
                <a:srgbClr val="4D4D4D"/>
              </a:solidFill>
              <a:latin typeface="Arial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AU" dirty="0">
                <a:latin typeface="Arial" charset="0"/>
              </a:rPr>
              <a:t>Deliverables</a:t>
            </a:r>
          </a:p>
          <a:p>
            <a:pPr lvl="1" eaLnBrk="1" hangingPunct="1"/>
            <a:r>
              <a:rPr lang="en-AU">
                <a:solidFill>
                  <a:srgbClr val="4D4D4D"/>
                </a:solidFill>
                <a:latin typeface="Arial" charset="0"/>
              </a:rPr>
              <a:t>project </a:t>
            </a:r>
            <a:r>
              <a:rPr lang="en-AU" dirty="0">
                <a:solidFill>
                  <a:srgbClr val="4D4D4D"/>
                </a:solidFill>
                <a:latin typeface="Arial" charset="0"/>
              </a:rPr>
              <a:t>finished</a:t>
            </a:r>
          </a:p>
          <a:p>
            <a:pPr lvl="1" eaLnBrk="1" hangingPunct="1"/>
            <a:r>
              <a:rPr lang="en-AU" dirty="0">
                <a:solidFill>
                  <a:srgbClr val="4D4D4D"/>
                </a:solidFill>
                <a:latin typeface="Arial" charset="0"/>
              </a:rPr>
              <a:t>Steering </a:t>
            </a:r>
            <a:r>
              <a:rPr lang="en-AU" dirty="0" err="1">
                <a:solidFill>
                  <a:srgbClr val="4D4D4D"/>
                </a:solidFill>
                <a:latin typeface="Arial" charset="0"/>
              </a:rPr>
              <a:t>Comitee</a:t>
            </a:r>
            <a:r>
              <a:rPr lang="en-AU" dirty="0">
                <a:solidFill>
                  <a:srgbClr val="4D4D4D"/>
                </a:solidFill>
                <a:latin typeface="Arial" charset="0"/>
              </a:rPr>
              <a:t> presentation</a:t>
            </a:r>
          </a:p>
          <a:p>
            <a:pPr lvl="1" eaLnBrk="1" hangingPunct="1"/>
            <a:r>
              <a:rPr lang="en-AU" dirty="0">
                <a:solidFill>
                  <a:srgbClr val="4D4D4D"/>
                </a:solidFill>
                <a:latin typeface="Arial" charset="0"/>
              </a:rPr>
              <a:t>Lessons learned</a:t>
            </a:r>
          </a:p>
          <a:p>
            <a:pPr lvl="1" eaLnBrk="1" hangingPunct="1"/>
            <a:endParaRPr lang="en-AU" dirty="0">
              <a:solidFill>
                <a:srgbClr val="4D4D4D"/>
              </a:solidFill>
              <a:latin typeface="Arial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AU" dirty="0">
                <a:latin typeface="Arial" charset="0"/>
              </a:rPr>
              <a:t>Deadlines: _________</a:t>
            </a:r>
            <a:endParaRPr lang="en-AU" sz="2000" dirty="0">
              <a:solidFill>
                <a:srgbClr val="4D4D4D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cs typeface="+mj-cs"/>
              </a:rPr>
              <a:t>Thanks for your attention !</a:t>
            </a:r>
          </a:p>
        </p:txBody>
      </p:sp>
      <p:pic>
        <p:nvPicPr>
          <p:cNvPr id="121858" name="Image 1" descr="sandakphu-maye  bandjan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3716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Definitions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" indent="-6350">
              <a:lnSpc>
                <a:spcPct val="90000"/>
              </a:lnSpc>
              <a:buFontTx/>
              <a:buNone/>
            </a:pPr>
            <a:r>
              <a:rPr lang="fr-CH" sz="2000">
                <a:latin typeface="Arial" charset="0"/>
                <a:ea typeface="ＭＳ Ｐゴシック" charset="0"/>
              </a:rPr>
              <a:t>Project</a:t>
            </a:r>
            <a:endParaRPr lang="fr-CH" sz="1800">
              <a:latin typeface="Arial" charset="0"/>
              <a:ea typeface="ＭＳ Ｐゴシック" charset="0"/>
            </a:endParaRPr>
          </a:p>
          <a:p>
            <a:pPr marL="279400" lvl="1" indent="-20638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 sequence of unique, complex and connected activities, having one goal and that must be completed by a specific time, within budget and according to specifications.</a:t>
            </a:r>
            <a:br>
              <a:rPr lang="en-US" sz="1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[Wysocki]</a:t>
            </a:r>
          </a:p>
          <a:p>
            <a:pPr marL="279400" lvl="1" indent="-20638">
              <a:lnSpc>
                <a:spcPct val="90000"/>
              </a:lnSpc>
              <a:buFont typeface="Arial" charset="0"/>
              <a:buNone/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" indent="-6350">
              <a:lnSpc>
                <a:spcPct val="90000"/>
              </a:lnSpc>
              <a:buFontTx/>
              <a:buNone/>
            </a:pPr>
            <a:endParaRPr lang="fr-CH" sz="2000">
              <a:latin typeface="Arial" charset="0"/>
              <a:ea typeface="ＭＳ Ｐゴシック" charset="0"/>
            </a:endParaRPr>
          </a:p>
          <a:p>
            <a:pPr marL="6350" indent="-6350">
              <a:lnSpc>
                <a:spcPct val="90000"/>
              </a:lnSpc>
              <a:buFontTx/>
              <a:buNone/>
            </a:pPr>
            <a:r>
              <a:rPr lang="fr-CH" sz="2000">
                <a:latin typeface="Arial" charset="0"/>
                <a:ea typeface="ＭＳ Ｐゴシック" charset="0"/>
              </a:rPr>
              <a:t>Project management</a:t>
            </a:r>
            <a:endParaRPr lang="fr-CH" sz="1800">
              <a:latin typeface="Arial" charset="0"/>
              <a:ea typeface="ＭＳ Ｐゴシック" charset="0"/>
            </a:endParaRPr>
          </a:p>
          <a:p>
            <a:pPr marL="279400" lvl="1" indent="-20638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Application of knowledge, skills, tools and techniques to project activities to meet project requirements. </a:t>
            </a:r>
            <a:r>
              <a:rPr lang="fr-CH" sz="1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fr-CH" sz="1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H" sz="1800">
                <a:latin typeface="Arial" charset="0"/>
                <a:ea typeface="ＭＳ Ｐゴシック" charset="0"/>
                <a:cs typeface="ＭＳ Ｐゴシック" charset="0"/>
              </a:rPr>
              <a:t>[PMBOK]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" indent="-6350"/>
            <a:endParaRPr lang="fr-F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 charset="0"/>
                <a:ea typeface="ＭＳ Ｐゴシック" charset="0"/>
              </a:rPr>
              <a:t>Project Management Triangle</a:t>
            </a: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1838325" y="1506538"/>
            <a:ext cx="5018088" cy="4470400"/>
            <a:chOff x="2594" y="1658"/>
            <a:chExt cx="2528" cy="2110"/>
          </a:xfrm>
        </p:grpSpPr>
        <p:sp>
          <p:nvSpPr>
            <p:cNvPr id="17411" name="AutoShape 5"/>
            <p:cNvSpPr>
              <a:spLocks noChangeArrowheads="1"/>
            </p:cNvSpPr>
            <p:nvPr/>
          </p:nvSpPr>
          <p:spPr bwMode="auto">
            <a:xfrm>
              <a:off x="2935" y="2032"/>
              <a:ext cx="1857" cy="1426"/>
            </a:xfrm>
            <a:prstGeom prst="triangle">
              <a:avLst>
                <a:gd name="adj" fmla="val 4999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5050"/>
                </a:buClr>
                <a:buFontTx/>
                <a:buChar char="•"/>
              </a:pPr>
              <a:endParaRPr lang="fr-FR"/>
            </a:p>
          </p:txBody>
        </p:sp>
        <p:sp>
          <p:nvSpPr>
            <p:cNvPr id="17412" name="Rectangle 6"/>
            <p:cNvSpPr>
              <a:spLocks noChangeArrowheads="1"/>
            </p:cNvSpPr>
            <p:nvPr/>
          </p:nvSpPr>
          <p:spPr bwMode="auto">
            <a:xfrm>
              <a:off x="3494" y="2767"/>
              <a:ext cx="6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CH" sz="2200">
                  <a:solidFill>
                    <a:srgbClr val="5F5F5F"/>
                  </a:solidFill>
                </a:rPr>
                <a:t>PROJECT</a:t>
              </a:r>
            </a:p>
          </p:txBody>
        </p:sp>
        <p:sp>
          <p:nvSpPr>
            <p:cNvPr id="17413" name="Rectangle 7"/>
            <p:cNvSpPr>
              <a:spLocks noChangeArrowheads="1"/>
            </p:cNvSpPr>
            <p:nvPr/>
          </p:nvSpPr>
          <p:spPr bwMode="auto">
            <a:xfrm>
              <a:off x="3028" y="1658"/>
              <a:ext cx="1671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fr-CH" sz="2200">
                  <a:solidFill>
                    <a:srgbClr val="5F5F5F"/>
                  </a:solidFill>
                </a:rPr>
                <a:t>Scope</a:t>
              </a:r>
            </a:p>
            <a:p>
              <a:pPr algn="ctr"/>
              <a:r>
                <a:rPr lang="fr-CH" sz="2200">
                  <a:solidFill>
                    <a:srgbClr val="5F5F5F"/>
                  </a:solidFill>
                </a:rPr>
                <a:t>(Objectives, Specifications)</a:t>
              </a:r>
            </a:p>
          </p:txBody>
        </p:sp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2594" y="3564"/>
              <a:ext cx="3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CH" sz="2200">
                  <a:solidFill>
                    <a:srgbClr val="5F5F5F"/>
                  </a:solidFill>
                </a:rPr>
                <a:t>Cost</a:t>
              </a:r>
            </a:p>
          </p:txBody>
        </p:sp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4733" y="3564"/>
              <a:ext cx="38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CH" sz="2200">
                  <a:solidFill>
                    <a:srgbClr val="5F5F5F"/>
                  </a:solidFill>
                </a:rPr>
                <a:t>Time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latin typeface="Arial" charset="0"/>
                <a:ea typeface="ＭＳ Ｐゴシック" charset="0"/>
                <a:cs typeface="ＭＳ Ｐゴシック" charset="0"/>
              </a:rPr>
              <a:t>Driven</a:t>
            </a:r>
            <a:r>
              <a:rPr lang="fr-CH" dirty="0">
                <a:latin typeface="Arial" charset="0"/>
                <a:ea typeface="ＭＳ Ｐゴシック" charset="0"/>
                <a:cs typeface="ＭＳ Ｐゴシック" charset="0"/>
              </a:rPr>
              <a:t> by 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79DC67E-7765-4549-AD41-32509D2396B3}"/>
              </a:ext>
            </a:extLst>
          </p:cNvPr>
          <p:cNvSpPr/>
          <p:nvPr/>
        </p:nvSpPr>
        <p:spPr bwMode="auto">
          <a:xfrm>
            <a:off x="2824841" y="1355271"/>
            <a:ext cx="2894236" cy="27676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Tx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Quality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9A80E80-DF26-9A4B-9DD1-E5D6477F54C8}"/>
              </a:ext>
            </a:extLst>
          </p:cNvPr>
          <p:cNvSpPr/>
          <p:nvPr/>
        </p:nvSpPr>
        <p:spPr bwMode="auto">
          <a:xfrm>
            <a:off x="1967603" y="2604406"/>
            <a:ext cx="2894236" cy="27676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Tx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Tx/>
              <a:tabLst/>
            </a:pPr>
            <a:endParaRPr lang="en-AU" dirty="0"/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Tx/>
              <a:tabLst/>
            </a:pPr>
            <a:endParaRPr lang="en-AU" dirty="0"/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Tx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Costs    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229B524-FC12-584A-B91C-D2EF7129FF90}"/>
              </a:ext>
            </a:extLst>
          </p:cNvPr>
          <p:cNvSpPr/>
          <p:nvPr/>
        </p:nvSpPr>
        <p:spPr bwMode="auto">
          <a:xfrm>
            <a:off x="3669849" y="2604406"/>
            <a:ext cx="2894236" cy="27676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Tx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Tx/>
              <a:tabLst/>
            </a:pPr>
            <a:endParaRPr lang="en-AU" dirty="0"/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Tx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R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Tx/>
              <a:tabLst/>
            </a:pPr>
            <a:r>
              <a:rPr lang="en-AU" dirty="0"/>
              <a:t>     Schedule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76294"/>
      </p:ext>
    </p:extLst>
  </p:cSld>
  <p:clrMapOvr>
    <a:masterClrMapping/>
  </p:clrMapOvr>
</p:sld>
</file>

<file path=ppt/theme/theme1.xml><?xml version="1.0" encoding="utf-8"?>
<a:theme xmlns:a="http://schemas.openxmlformats.org/drawingml/2006/main" name="cours GP">
  <a:themeElements>
    <a:clrScheme name="Personnalisé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urs G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5050"/>
          </a:buClr>
          <a:buSzTx/>
          <a:buFontTx/>
          <a:buChar char="•"/>
          <a:tabLst/>
          <a:defRPr kumimoji="0" lang="fr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5050"/>
          </a:buClr>
          <a:buSzTx/>
          <a:buFontTx/>
          <a:buChar char="•"/>
          <a:tabLst/>
          <a:defRPr kumimoji="0" lang="fr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ours G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 G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8">
        <a:dk1>
          <a:srgbClr val="000099"/>
        </a:dk1>
        <a:lt1>
          <a:srgbClr val="FFFFFF"/>
        </a:lt1>
        <a:dk2>
          <a:srgbClr val="000099"/>
        </a:dk2>
        <a:lt2>
          <a:srgbClr val="B2B2B2"/>
        </a:lt2>
        <a:accent1>
          <a:srgbClr val="CCCCFF"/>
        </a:accent1>
        <a:accent2>
          <a:srgbClr val="00CCFF"/>
        </a:accent2>
        <a:accent3>
          <a:srgbClr val="FFFFFF"/>
        </a:accent3>
        <a:accent4>
          <a:srgbClr val="000082"/>
        </a:accent4>
        <a:accent5>
          <a:srgbClr val="E2E2FF"/>
        </a:accent5>
        <a:accent6>
          <a:srgbClr val="00B9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urs GP">
  <a:themeElements>
    <a:clrScheme name="Personnalisé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urs G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5050"/>
          </a:buClr>
          <a:buSzTx/>
          <a:buFontTx/>
          <a:buChar char="•"/>
          <a:tabLst/>
          <a:defRPr kumimoji="0" lang="fr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5050"/>
          </a:buClr>
          <a:buSzTx/>
          <a:buFontTx/>
          <a:buChar char="•"/>
          <a:tabLst/>
          <a:defRPr kumimoji="0" lang="fr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ours G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 G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GP 8">
        <a:dk1>
          <a:srgbClr val="000099"/>
        </a:dk1>
        <a:lt1>
          <a:srgbClr val="FFFFFF"/>
        </a:lt1>
        <a:dk2>
          <a:srgbClr val="000099"/>
        </a:dk2>
        <a:lt2>
          <a:srgbClr val="B2B2B2"/>
        </a:lt2>
        <a:accent1>
          <a:srgbClr val="CCCCFF"/>
        </a:accent1>
        <a:accent2>
          <a:srgbClr val="00CCFF"/>
        </a:accent2>
        <a:accent3>
          <a:srgbClr val="FFFFFF"/>
        </a:accent3>
        <a:accent4>
          <a:srgbClr val="000082"/>
        </a:accent4>
        <a:accent5>
          <a:srgbClr val="E2E2FF"/>
        </a:accent5>
        <a:accent6>
          <a:srgbClr val="00B9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10334</TotalTime>
  <Words>1982</Words>
  <Application>Microsoft Macintosh PowerPoint</Application>
  <PresentationFormat>Affichage à l'écran (4:3)</PresentationFormat>
  <Paragraphs>601</Paragraphs>
  <Slides>63</Slides>
  <Notes>56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Comic Sans MS</vt:lpstr>
      <vt:lpstr>Handwriting - Dakota</vt:lpstr>
      <vt:lpstr>Times New Roman</vt:lpstr>
      <vt:lpstr>cours GP</vt:lpstr>
      <vt:lpstr>1_cours GP</vt:lpstr>
      <vt:lpstr>Clip</vt:lpstr>
      <vt:lpstr>Présentation PowerPoint</vt:lpstr>
      <vt:lpstr>Table of contents</vt:lpstr>
      <vt:lpstr>Program</vt:lpstr>
      <vt:lpstr>Project Management Simulation : www.albasim.ch</vt:lpstr>
      <vt:lpstr>Overview</vt:lpstr>
      <vt:lpstr>Introduction </vt:lpstr>
      <vt:lpstr>Definitions</vt:lpstr>
      <vt:lpstr>Project Management Triangle</vt:lpstr>
      <vt:lpstr>Driven by ?</vt:lpstr>
      <vt:lpstr>Project phases</vt:lpstr>
      <vt:lpstr>Initiation</vt:lpstr>
      <vt:lpstr>Planning</vt:lpstr>
      <vt:lpstr>Execution</vt:lpstr>
      <vt:lpstr>Closure</vt:lpstr>
      <vt:lpstr>Présentation PowerPoint</vt:lpstr>
      <vt:lpstr>Waterfall model</vt:lpstr>
      <vt:lpstr>Iterative model</vt:lpstr>
      <vt:lpstr>Intiation and planning</vt:lpstr>
      <vt:lpstr>Execution</vt:lpstr>
      <vt:lpstr>Project Closing</vt:lpstr>
      <vt:lpstr>Project initiation</vt:lpstr>
      <vt:lpstr>Présentation PowerPoint</vt:lpstr>
      <vt:lpstr>Define idea</vt:lpstr>
      <vt:lpstr>Identify stakes</vt:lpstr>
      <vt:lpstr>Define solutions</vt:lpstr>
      <vt:lpstr>Présentation PowerPoint</vt:lpstr>
      <vt:lpstr>Contents</vt:lpstr>
      <vt:lpstr>Context</vt:lpstr>
      <vt:lpstr>Objectives: how to diminish the confusion ?</vt:lpstr>
      <vt:lpstr>Organizing objectives</vt:lpstr>
      <vt:lpstr>Macro planning</vt:lpstr>
      <vt:lpstr>Costs and benefits</vt:lpstr>
      <vt:lpstr>Risks</vt:lpstr>
      <vt:lpstr>Success criteria</vt:lpstr>
      <vt:lpstr>Synthesis Adapted from the Logical Frame Matrix</vt:lpstr>
      <vt:lpstr>Simulation - initiation</vt:lpstr>
      <vt:lpstr>Simulation - Initiation</vt:lpstr>
      <vt:lpstr>Planning</vt:lpstr>
      <vt:lpstr>Work Breakdown Structure (WBS)</vt:lpstr>
      <vt:lpstr>Work Breakdown Structure (WBS)</vt:lpstr>
      <vt:lpstr>Activity duration estimation</vt:lpstr>
      <vt:lpstr>Network diagram</vt:lpstr>
      <vt:lpstr>Logical Relationships</vt:lpstr>
      <vt:lpstr>Network diagram ?</vt:lpstr>
      <vt:lpstr>Gantt Chart</vt:lpstr>
      <vt:lpstr>Milestones</vt:lpstr>
      <vt:lpstr>Resources Allocation</vt:lpstr>
      <vt:lpstr>Resources Gantt Chart</vt:lpstr>
      <vt:lpstr>Planning Optimization</vt:lpstr>
      <vt:lpstr>Simulation - Planning</vt:lpstr>
      <vt:lpstr>Simulation - Planning</vt:lpstr>
      <vt:lpstr>Project execution</vt:lpstr>
      <vt:lpstr>Monitor &amp; Control</vt:lpstr>
      <vt:lpstr>Tracking Gantt Chart</vt:lpstr>
      <vt:lpstr>Milestones trend chart</vt:lpstr>
      <vt:lpstr>Milestones trend chart</vt:lpstr>
      <vt:lpstr>Results orientation</vt:lpstr>
      <vt:lpstr>Project modifications management</vt:lpstr>
      <vt:lpstr>Change procedure</vt:lpstr>
      <vt:lpstr>Form for change management</vt:lpstr>
      <vt:lpstr>Simulation - Execution</vt:lpstr>
      <vt:lpstr>Simulation - Execution</vt:lpstr>
      <vt:lpstr>Thanks for your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de projet</dc:title>
  <dc:creator>Dominique Jaccard</dc:creator>
  <cp:lastModifiedBy>Jaccard Dominique</cp:lastModifiedBy>
  <cp:revision>470</cp:revision>
  <cp:lastPrinted>2016-06-13T13:52:05Z</cp:lastPrinted>
  <dcterms:created xsi:type="dcterms:W3CDTF">1998-01-27T18:58:06Z</dcterms:created>
  <dcterms:modified xsi:type="dcterms:W3CDTF">2021-02-02T07:50:20Z</dcterms:modified>
</cp:coreProperties>
</file>